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287" r:id="rId3"/>
    <p:sldId id="319" r:id="rId4"/>
    <p:sldId id="320" r:id="rId5"/>
    <p:sldId id="288" r:id="rId6"/>
    <p:sldId id="321" r:id="rId7"/>
    <p:sldId id="323" r:id="rId8"/>
    <p:sldId id="289" r:id="rId9"/>
    <p:sldId id="303" r:id="rId10"/>
    <p:sldId id="304" r:id="rId11"/>
    <p:sldId id="295" r:id="rId12"/>
    <p:sldId id="318" r:id="rId13"/>
    <p:sldId id="297" r:id="rId14"/>
    <p:sldId id="315" r:id="rId15"/>
    <p:sldId id="316" r:id="rId16"/>
    <p:sldId id="312" r:id="rId17"/>
    <p:sldId id="30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25DD1A-EAFF-4C60-A660-8BD0198526FD}">
          <p14:sldIdLst>
            <p14:sldId id="256"/>
            <p14:sldId id="287"/>
            <p14:sldId id="319"/>
            <p14:sldId id="320"/>
            <p14:sldId id="288"/>
            <p14:sldId id="321"/>
          </p14:sldIdLst>
        </p14:section>
        <p14:section name="Раздел без заголовка" id="{AB3A0CB3-29CF-4B34-8D11-D258A3D89A03}">
          <p14:sldIdLst>
            <p14:sldId id="323"/>
            <p14:sldId id="289"/>
            <p14:sldId id="303"/>
            <p14:sldId id="304"/>
            <p14:sldId id="295"/>
            <p14:sldId id="318"/>
            <p14:sldId id="297"/>
            <p14:sldId id="315"/>
            <p14:sldId id="316"/>
            <p14:sldId id="312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95758" autoAdjust="0"/>
  </p:normalViewPr>
  <p:slideViewPr>
    <p:cSldViewPr>
      <p:cViewPr varScale="1">
        <p:scale>
          <a:sx n="97" d="100"/>
          <a:sy n="97" d="100"/>
        </p:scale>
        <p:origin x="-11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Лист2!$B$1:$C$1</c:f>
              <c:numCache>
                <c:formatCode>General</c:formatCode>
                <c:ptCount val="2"/>
                <c:pt idx="0">
                  <c:v>4330</c:v>
                </c:pt>
                <c:pt idx="1">
                  <c:v>3494</c:v>
                </c:pt>
              </c:numCache>
            </c:numRef>
          </c:val>
        </c:ser>
        <c:ser>
          <c:idx val="1"/>
          <c:order val="1"/>
          <c:tx>
            <c:strRef>
              <c:f>Лист2!$A$2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General</c:formatCode>
                <c:ptCount val="2"/>
                <c:pt idx="0">
                  <c:v>4311</c:v>
                </c:pt>
                <c:pt idx="1">
                  <c:v>3366</c:v>
                </c:pt>
              </c:numCache>
            </c:numRef>
          </c:val>
        </c:ser>
        <c:ser>
          <c:idx val="2"/>
          <c:order val="2"/>
          <c:tx>
            <c:strRef>
              <c:f>Лист2!$A$3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General</c:formatCode>
                <c:ptCount val="2"/>
                <c:pt idx="0">
                  <c:v>4285</c:v>
                </c:pt>
                <c:pt idx="1">
                  <c:v>3311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745664"/>
        <c:axId val="151747200"/>
        <c:axId val="143232064"/>
      </c:bar3DChart>
      <c:catAx>
        <c:axId val="15174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1747200"/>
        <c:crosses val="autoZero"/>
        <c:auto val="1"/>
        <c:lblAlgn val="ctr"/>
        <c:lblOffset val="100"/>
        <c:noMultiLvlLbl val="0"/>
      </c:catAx>
      <c:valAx>
        <c:axId val="15174720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745664"/>
        <c:crosses val="autoZero"/>
        <c:crossBetween val="between"/>
      </c:valAx>
      <c:serAx>
        <c:axId val="14323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1747200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8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04.05.2017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850" y="2636838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Формирование и исполнение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бюджета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Григорьевского </a:t>
            </a:r>
          </a:p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сельского поселения </a:t>
            </a:r>
          </a:p>
          <a:p>
            <a:pPr algn="ctr"/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1584176" cy="245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101"/>
          <p:cNvGrpSpPr>
            <a:grpSpLocks/>
          </p:cNvGrpSpPr>
          <p:nvPr/>
        </p:nvGrpSpPr>
        <p:grpSpPr bwMode="auto">
          <a:xfrm>
            <a:off x="-129846" y="34512"/>
            <a:ext cx="9258301" cy="6788150"/>
            <a:chOff x="-1" y="0"/>
            <a:chExt cx="5832" cy="4276"/>
          </a:xfrm>
        </p:grpSpPr>
        <p:pic>
          <p:nvPicPr>
            <p:cNvPr id="65542" name="Picture 21" descr="http://dnews.donetsk.ua/storage/fotos/2010/08/27/128289415521289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98" y="0"/>
              <a:ext cx="2562" cy="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3" name="AutoShape 26"/>
            <p:cNvSpPr>
              <a:spLocks noChangeArrowheads="1"/>
            </p:cNvSpPr>
            <p:nvPr/>
          </p:nvSpPr>
          <p:spPr bwMode="auto">
            <a:xfrm>
              <a:off x="71" y="2281"/>
              <a:ext cx="5760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</a:rPr>
                <a:t>Разделы классификации расходов бюджета</a:t>
              </a:r>
            </a:p>
          </p:txBody>
        </p:sp>
        <p:grpSp>
          <p:nvGrpSpPr>
            <p:cNvPr id="65544" name="Group 100"/>
            <p:cNvGrpSpPr>
              <a:grpSpLocks/>
            </p:cNvGrpSpPr>
            <p:nvPr/>
          </p:nvGrpSpPr>
          <p:grpSpPr bwMode="auto">
            <a:xfrm>
              <a:off x="-1" y="527"/>
              <a:ext cx="5713" cy="3749"/>
              <a:chOff x="-1" y="527"/>
              <a:chExt cx="5713" cy="3749"/>
            </a:xfrm>
          </p:grpSpPr>
          <p:sp>
            <p:nvSpPr>
              <p:cNvPr id="65546" name="Text Box 23"/>
              <p:cNvSpPr txBox="1">
                <a:spLocks noChangeArrowheads="1"/>
              </p:cNvSpPr>
              <p:nvPr/>
            </p:nvSpPr>
            <p:spPr bwMode="auto">
              <a:xfrm>
                <a:off x="0" y="527"/>
                <a:ext cx="36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65547" name="Text Box 24"/>
              <p:cNvSpPr txBox="1">
                <a:spLocks noChangeArrowheads="1"/>
              </p:cNvSpPr>
              <p:nvPr/>
            </p:nvSpPr>
            <p:spPr bwMode="auto">
              <a:xfrm>
                <a:off x="320" y="527"/>
                <a:ext cx="3734" cy="18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 dirty="0"/>
                  <a:t>	</a:t>
                </a:r>
                <a:r>
                  <a:rPr lang="ru-RU" sz="1600" b="1" dirty="0" smtClean="0">
                    <a:solidFill>
                      <a:srgbClr val="FF0000"/>
                    </a:solidFill>
                  </a:rPr>
                  <a:t>РАСХОДЫ БЮДЖЕТА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6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Формирование </a:t>
                </a:r>
                <a:r>
                  <a:rPr lang="ru-RU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и плановом периоде за счет средств соответствующих бюджетов.</a:t>
                </a:r>
              </a:p>
              <a:p>
                <a:r>
                  <a:rPr lang="ru-RU" sz="1600" dirty="0">
                    <a:solidFill>
                      <a:srgbClr val="FF0000"/>
                    </a:solidFill>
                  </a:rPr>
                  <a:t>	</a:t>
                </a:r>
                <a:r>
                  <a:rPr lang="ru-RU" sz="1600" b="1" dirty="0">
                    <a:solidFill>
                      <a:srgbClr val="FF0000"/>
                    </a:solidFill>
                  </a:rPr>
                  <a:t>Расходы бюджета сформированы и утверждены: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муниципальным программам и </a:t>
                </a:r>
                <a:r>
                  <a:rPr lang="ru-RU" sz="1600" dirty="0" smtClean="0">
                    <a:solidFill>
                      <a:srgbClr val="FF0000"/>
                    </a:solidFill>
                  </a:rPr>
                  <a:t>непрограммным направлениям </a:t>
                </a:r>
                <a:r>
                  <a:rPr lang="ru-RU" sz="1600" dirty="0">
                    <a:solidFill>
                      <a:srgbClr val="FF0000"/>
                    </a:solidFill>
                  </a:rPr>
                  <a:t>деятельности;</a:t>
                </a:r>
              </a:p>
              <a:p>
                <a:pPr>
                  <a:buFontTx/>
                  <a:buChar char="•"/>
                </a:pPr>
                <a:r>
                  <a:rPr lang="ru-RU" sz="1600" dirty="0">
                    <a:solidFill>
                      <a:srgbClr val="FF0000"/>
                    </a:solidFill>
                  </a:rPr>
                  <a:t> по ведомственной структуре. </a:t>
                </a:r>
              </a:p>
            </p:txBody>
          </p:sp>
          <p:sp>
            <p:nvSpPr>
              <p:cNvPr id="65548" name="AutoShape 31"/>
              <p:cNvSpPr>
                <a:spLocks noChangeArrowheads="1"/>
              </p:cNvSpPr>
              <p:nvPr/>
            </p:nvSpPr>
            <p:spPr bwMode="auto">
              <a:xfrm>
                <a:off x="2360" y="3682"/>
                <a:ext cx="928" cy="590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11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 «Физическая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культура и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спорт»</a:t>
                </a:r>
              </a:p>
            </p:txBody>
          </p:sp>
          <p:sp>
            <p:nvSpPr>
              <p:cNvPr id="65549" name="AutoShape 32"/>
              <p:cNvSpPr>
                <a:spLocks noChangeArrowheads="1"/>
              </p:cNvSpPr>
              <p:nvPr/>
            </p:nvSpPr>
            <p:spPr bwMode="auto">
              <a:xfrm>
                <a:off x="1361" y="3777"/>
                <a:ext cx="817" cy="499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10 «Социальная</a:t>
                </a:r>
              </a:p>
              <a:p>
                <a:pPr algn="ctr"/>
                <a:r>
                  <a:rPr lang="ru-RU" sz="1300" b="1" dirty="0">
                    <a:solidFill>
                      <a:schemeClr val="bg1"/>
                    </a:solidFill>
                  </a:rPr>
                  <a:t>политика»</a:t>
                </a:r>
              </a:p>
            </p:txBody>
          </p:sp>
          <p:grpSp>
            <p:nvGrpSpPr>
              <p:cNvPr id="65552" name="Group 44"/>
              <p:cNvGrpSpPr>
                <a:grpSpLocks/>
              </p:cNvGrpSpPr>
              <p:nvPr/>
            </p:nvGrpSpPr>
            <p:grpSpPr bwMode="auto">
              <a:xfrm>
                <a:off x="884" y="2753"/>
                <a:ext cx="772" cy="817"/>
                <a:chOff x="15" y="2753"/>
                <a:chExt cx="830" cy="817"/>
              </a:xfrm>
            </p:grpSpPr>
            <p:sp>
              <p:nvSpPr>
                <p:cNvPr id="65593" name="AutoShape 45"/>
                <p:cNvSpPr>
                  <a:spLocks noChangeArrowheads="1"/>
                </p:cNvSpPr>
                <p:nvPr/>
              </p:nvSpPr>
              <p:spPr bwMode="auto">
                <a:xfrm>
                  <a:off x="15" y="2753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6" y="2844"/>
                  <a:ext cx="829" cy="6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02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оборона»</a:t>
                  </a:r>
                </a:p>
                <a:p>
                  <a:pPr algn="ctr"/>
                  <a:endParaRPr lang="ru-RU" sz="13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3" name="Group 47"/>
              <p:cNvGrpSpPr>
                <a:grpSpLocks/>
              </p:cNvGrpSpPr>
              <p:nvPr/>
            </p:nvGrpSpPr>
            <p:grpSpPr bwMode="auto">
              <a:xfrm flipH="1">
                <a:off x="1875" y="2718"/>
                <a:ext cx="911" cy="908"/>
                <a:chOff x="116" y="2666"/>
                <a:chExt cx="833" cy="817"/>
              </a:xfrm>
            </p:grpSpPr>
            <p:sp>
              <p:nvSpPr>
                <p:cNvPr id="65591" name="AutoShape 48"/>
                <p:cNvSpPr>
                  <a:spLocks noChangeArrowheads="1"/>
                </p:cNvSpPr>
                <p:nvPr/>
              </p:nvSpPr>
              <p:spPr bwMode="auto">
                <a:xfrm>
                  <a:off x="116" y="2666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92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20" y="2666"/>
                  <a:ext cx="829" cy="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03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безопасность и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правоохранительная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деятельность»</a:t>
                  </a:r>
                </a:p>
              </p:txBody>
            </p:sp>
          </p:grpSp>
          <p:grpSp>
            <p:nvGrpSpPr>
              <p:cNvPr id="65554" name="Group 61"/>
              <p:cNvGrpSpPr>
                <a:grpSpLocks/>
              </p:cNvGrpSpPr>
              <p:nvPr/>
            </p:nvGrpSpPr>
            <p:grpSpPr bwMode="auto">
              <a:xfrm>
                <a:off x="2880" y="2329"/>
                <a:ext cx="907" cy="1170"/>
                <a:chOff x="3334" y="2329"/>
                <a:chExt cx="998" cy="1170"/>
              </a:xfrm>
            </p:grpSpPr>
            <p:grpSp>
              <p:nvGrpSpPr>
                <p:cNvPr id="65587" name="Group 50"/>
                <p:cNvGrpSpPr>
                  <a:grpSpLocks/>
                </p:cNvGrpSpPr>
                <p:nvPr/>
              </p:nvGrpSpPr>
              <p:grpSpPr bwMode="auto">
                <a:xfrm>
                  <a:off x="3353" y="2329"/>
                  <a:ext cx="927" cy="1170"/>
                  <a:chOff x="89" y="2329"/>
                  <a:chExt cx="847" cy="1170"/>
                </a:xfrm>
              </p:grpSpPr>
              <p:sp>
                <p:nvSpPr>
                  <p:cNvPr id="65589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119" y="2682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9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" y="232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34" y="2734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04 «Национальная</a:t>
                  </a:r>
                </a:p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экономика»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55" name="Group 62"/>
              <p:cNvGrpSpPr>
                <a:grpSpLocks/>
              </p:cNvGrpSpPr>
              <p:nvPr/>
            </p:nvGrpSpPr>
            <p:grpSpPr bwMode="auto">
              <a:xfrm>
                <a:off x="3872" y="2559"/>
                <a:ext cx="915" cy="922"/>
                <a:chOff x="3325" y="2559"/>
                <a:chExt cx="1060" cy="922"/>
              </a:xfrm>
            </p:grpSpPr>
            <p:grpSp>
              <p:nvGrpSpPr>
                <p:cNvPr id="65583" name="Group 63"/>
                <p:cNvGrpSpPr>
                  <a:grpSpLocks/>
                </p:cNvGrpSpPr>
                <p:nvPr/>
              </p:nvGrpSpPr>
              <p:grpSpPr bwMode="auto">
                <a:xfrm>
                  <a:off x="3325" y="2559"/>
                  <a:ext cx="956" cy="922"/>
                  <a:chOff x="64" y="2559"/>
                  <a:chExt cx="874" cy="922"/>
                </a:xfrm>
              </p:grpSpPr>
              <p:sp>
                <p:nvSpPr>
                  <p:cNvPr id="65585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21" y="2664"/>
                    <a:ext cx="817" cy="817"/>
                  </a:xfrm>
                  <a:prstGeom prst="flowChartAlternateProcess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5586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" y="2559"/>
                    <a:ext cx="829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b="1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558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387" y="2732"/>
                  <a:ext cx="998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05 «Жилищно-коммунальное хозяйство»</a:t>
                  </a:r>
                </a:p>
                <a:p>
                  <a:pPr algn="ctr"/>
                  <a:r>
                    <a:rPr lang="ru-RU" sz="1300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65579" name="Group 68"/>
              <p:cNvGrpSpPr>
                <a:grpSpLocks/>
              </p:cNvGrpSpPr>
              <p:nvPr/>
            </p:nvGrpSpPr>
            <p:grpSpPr bwMode="auto">
              <a:xfrm>
                <a:off x="4817" y="2243"/>
                <a:ext cx="788" cy="1085"/>
                <a:chOff x="108" y="2251"/>
                <a:chExt cx="834" cy="1304"/>
              </a:xfrm>
            </p:grpSpPr>
            <p:sp>
              <p:nvSpPr>
                <p:cNvPr id="65581" name="AutoShape 69"/>
                <p:cNvSpPr>
                  <a:spLocks noChangeArrowheads="1"/>
                </p:cNvSpPr>
                <p:nvPr/>
              </p:nvSpPr>
              <p:spPr bwMode="auto">
                <a:xfrm>
                  <a:off x="108" y="2738"/>
                  <a:ext cx="817" cy="817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113" y="2251"/>
                  <a:ext cx="82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5557" name="Group 72"/>
              <p:cNvGrpSpPr>
                <a:grpSpLocks/>
              </p:cNvGrpSpPr>
              <p:nvPr/>
            </p:nvGrpSpPr>
            <p:grpSpPr bwMode="auto">
              <a:xfrm>
                <a:off x="-1" y="2715"/>
                <a:ext cx="5713" cy="709"/>
                <a:chOff x="3023" y="1540"/>
                <a:chExt cx="5989" cy="1065"/>
              </a:xfrm>
            </p:grpSpPr>
            <p:sp>
              <p:nvSpPr>
                <p:cNvPr id="6557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023" y="2317"/>
                  <a:ext cx="90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57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8014" y="1540"/>
                  <a:ext cx="998" cy="4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300" b="1" dirty="0">
                      <a:solidFill>
                        <a:schemeClr val="bg1"/>
                      </a:solidFill>
                    </a:rPr>
                    <a:t>07 «Образование»</a:t>
                  </a:r>
                  <a:r>
                    <a:rPr lang="ru-RU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</p:grpSp>
          <p:sp>
            <p:nvSpPr>
              <p:cNvPr id="65574" name="Text Box 80"/>
              <p:cNvSpPr txBox="1">
                <a:spLocks noChangeArrowheads="1"/>
              </p:cNvSpPr>
              <p:nvPr/>
            </p:nvSpPr>
            <p:spPr bwMode="auto">
              <a:xfrm>
                <a:off x="298" y="3301"/>
                <a:ext cx="948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5560" name="Line 88"/>
              <p:cNvSpPr>
                <a:spLocks noChangeShapeType="1"/>
              </p:cNvSpPr>
              <p:nvPr/>
            </p:nvSpPr>
            <p:spPr bwMode="auto">
              <a:xfrm flipV="1">
                <a:off x="429" y="2502"/>
                <a:ext cx="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1" name="Line 89"/>
              <p:cNvSpPr>
                <a:spLocks noChangeShapeType="1"/>
              </p:cNvSpPr>
              <p:nvPr/>
            </p:nvSpPr>
            <p:spPr bwMode="auto">
              <a:xfrm flipV="1">
                <a:off x="821" y="2507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2" name="Line 90"/>
              <p:cNvSpPr>
                <a:spLocks noChangeShapeType="1"/>
              </p:cNvSpPr>
              <p:nvPr/>
            </p:nvSpPr>
            <p:spPr bwMode="auto">
              <a:xfrm flipV="1">
                <a:off x="1264" y="2507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3" name="Line 91"/>
              <p:cNvSpPr>
                <a:spLocks noChangeShapeType="1"/>
              </p:cNvSpPr>
              <p:nvPr/>
            </p:nvSpPr>
            <p:spPr bwMode="auto">
              <a:xfrm flipH="1" flipV="1">
                <a:off x="1770" y="2507"/>
                <a:ext cx="1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4" name="Line 92"/>
              <p:cNvSpPr>
                <a:spLocks noChangeShapeType="1"/>
              </p:cNvSpPr>
              <p:nvPr/>
            </p:nvSpPr>
            <p:spPr bwMode="auto">
              <a:xfrm flipH="1" flipV="1">
                <a:off x="2360" y="2521"/>
                <a:ext cx="0" cy="1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5" name="Line 94"/>
              <p:cNvSpPr>
                <a:spLocks noChangeShapeType="1"/>
              </p:cNvSpPr>
              <p:nvPr/>
            </p:nvSpPr>
            <p:spPr bwMode="auto">
              <a:xfrm flipV="1">
                <a:off x="3329" y="2502"/>
                <a:ext cx="5" cy="1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7" name="Line 96"/>
              <p:cNvSpPr>
                <a:spLocks noChangeShapeType="1"/>
              </p:cNvSpPr>
              <p:nvPr/>
            </p:nvSpPr>
            <p:spPr bwMode="auto">
              <a:xfrm flipH="1" flipV="1">
                <a:off x="4312" y="2507"/>
                <a:ext cx="0" cy="1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568" name="Line 97"/>
              <p:cNvSpPr>
                <a:spLocks noChangeShapeType="1"/>
              </p:cNvSpPr>
              <p:nvPr/>
            </p:nvSpPr>
            <p:spPr bwMode="auto">
              <a:xfrm flipV="1">
                <a:off x="5239" y="2502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5538" name="Slide Number Placeholder 5"/>
          <p:cNvSpPr txBox="1">
            <a:spLocks noGrp="1"/>
          </p:cNvSpPr>
          <p:nvPr/>
        </p:nvSpPr>
        <p:spPr bwMode="auto">
          <a:xfrm>
            <a:off x="8675688" y="6492875"/>
            <a:ext cx="4683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CF34319-2CDD-4425-860F-EB4653BA358D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397522" y="4006438"/>
            <a:ext cx="1" cy="1930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utoShape 32"/>
          <p:cNvSpPr>
            <a:spLocks noChangeArrowheads="1"/>
          </p:cNvSpPr>
          <p:nvPr/>
        </p:nvSpPr>
        <p:spPr bwMode="auto">
          <a:xfrm>
            <a:off x="351732" y="5989209"/>
            <a:ext cx="1296988" cy="7921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08 «Культура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и кинематография»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70" name="AutoShape 32"/>
          <p:cNvSpPr>
            <a:spLocks noChangeArrowheads="1"/>
          </p:cNvSpPr>
          <p:nvPr/>
        </p:nvSpPr>
        <p:spPr bwMode="auto">
          <a:xfrm>
            <a:off x="0" y="4438996"/>
            <a:ext cx="1104089" cy="125999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01 «</a:t>
            </a:r>
            <a:r>
              <a:rPr lang="ru-RU" sz="1300" b="1" dirty="0" err="1" smtClean="0">
                <a:solidFill>
                  <a:schemeClr val="bg1"/>
                </a:solidFill>
              </a:rPr>
              <a:t>Общегосу</a:t>
            </a:r>
            <a:endParaRPr lang="ru-RU" sz="13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дарственные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вопросы»</a:t>
            </a:r>
            <a:endParaRPr lang="ru-RU" sz="1300" b="1" dirty="0">
              <a:solidFill>
                <a:schemeClr val="bg1"/>
              </a:solidFill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93307" y="177922"/>
            <a:ext cx="6808429" cy="4789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331861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7636" y="1484784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РАСХОДНАЯ ЧАСТЬ БЮДЖЕТА</a:t>
            </a:r>
          </a:p>
          <a:p>
            <a:pPr algn="ctr">
              <a:buNone/>
            </a:pPr>
            <a:r>
              <a:rPr lang="ru-RU" sz="2400" b="1" u="sng" dirty="0" smtClean="0"/>
              <a:t>Расходы бюджета Григорьевского сельского поселения</a:t>
            </a:r>
            <a:endParaRPr lang="ru-RU" sz="2400" b="1" u="sng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 rot="18088831" flipH="1">
            <a:off x="5711239" y="1774885"/>
            <a:ext cx="490067" cy="30167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71538" y="407194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Муниципальные программы  50,8%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29256" y="400050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программные мероприятия 49,2%</a:t>
            </a:r>
            <a:endParaRPr lang="ru-RU" sz="2400" b="1" dirty="0"/>
          </a:p>
        </p:txBody>
      </p:sp>
      <p:sp>
        <p:nvSpPr>
          <p:cNvPr id="27" name="Стрелка вниз 26"/>
          <p:cNvSpPr/>
          <p:nvPr/>
        </p:nvSpPr>
        <p:spPr>
          <a:xfrm rot="3596710">
            <a:off x="2701968" y="1732794"/>
            <a:ext cx="491573" cy="307132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934463" cy="145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74638"/>
            <a:ext cx="7211144" cy="1426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1800" b="1" dirty="0" smtClean="0"/>
              <a:t>Дорожный фонд Григорьевского сельского поселения</a:t>
            </a:r>
            <a:br>
              <a:rPr lang="ru-RU" sz="1800" b="1" dirty="0" smtClean="0"/>
            </a:br>
            <a:r>
              <a:rPr lang="ru-RU" sz="1800" dirty="0" smtClean="0">
                <a:effectLst/>
              </a:rPr>
              <a:t>на  </a:t>
            </a:r>
            <a:r>
              <a:rPr lang="ru-RU" sz="1800" dirty="0">
                <a:effectLst/>
              </a:rPr>
              <a:t>2017-2019 годы</a:t>
            </a:r>
            <a:r>
              <a:rPr lang="ru-RU" sz="1800" dirty="0">
                <a:solidFill>
                  <a:srgbClr val="000000"/>
                </a:solidFill>
                <a:effectLst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</a:rPr>
            </a:b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565043" cy="87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04392"/>
              </p:ext>
            </p:extLst>
          </p:nvPr>
        </p:nvGraphicFramePr>
        <p:xfrm>
          <a:off x="467544" y="1844824"/>
          <a:ext cx="7422334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2334"/>
              </a:tblGrid>
              <a:tr h="864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sng" strike="noStrike" dirty="0" smtClean="0">
                          <a:effectLst/>
                        </a:rPr>
                        <a:t>Источники формирования дорожного фонда:</a:t>
                      </a:r>
                    </a:p>
                    <a:p>
                      <a:pPr algn="ctr" fontAlgn="b"/>
                      <a:endParaRPr lang="ru-RU" sz="1600" u="sng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 - Акцизы 100%</a:t>
                      </a:r>
                    </a:p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 - Безвозмездные поступления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Транспортный налог 0%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0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5603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875793"/>
              </p:ext>
            </p:extLst>
          </p:nvPr>
        </p:nvGraphicFramePr>
        <p:xfrm>
          <a:off x="468313" y="1600200"/>
          <a:ext cx="8207375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Лист" r:id="rId5" imgW="8848787" imgH="5076929" progId="Excel.Sheet.8">
                  <p:embed/>
                </p:oleObj>
              </mc:Choice>
              <mc:Fallback>
                <p:oleObj name="Лист" r:id="rId5" imgW="8848787" imgH="5076929" progId="Excel.Shee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00200"/>
                        <a:ext cx="8207375" cy="4708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934463" cy="145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6" descr="i?id=1e84f4274babcf6351fd14ac208ec4ad-75-1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982900"/>
            <a:ext cx="796206" cy="132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730" name="Group 20"/>
          <p:cNvGrpSpPr>
            <a:grpSpLocks/>
          </p:cNvGrpSpPr>
          <p:nvPr/>
        </p:nvGrpSpPr>
        <p:grpSpPr bwMode="auto">
          <a:xfrm>
            <a:off x="1941513" y="1204641"/>
            <a:ext cx="6916738" cy="5503863"/>
            <a:chOff x="1247" y="183"/>
            <a:chExt cx="4357" cy="3467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2469" y="183"/>
              <a:ext cx="3135" cy="579"/>
            </a:xfrm>
            <a:prstGeom prst="flowChartAlternateProcess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Основные проблемы в сфере бюджетной политики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Григорьевского сельского поселения</a:t>
              </a:r>
              <a:endParaRPr lang="ru-RU" sz="1600" dirty="0">
                <a:solidFill>
                  <a:srgbClr val="FFFFFF"/>
                </a:solidFill>
              </a:endParaRPr>
            </a:p>
            <a:p>
              <a:pPr algn="ctr"/>
              <a:endParaRPr lang="ru-RU" sz="1600" dirty="0"/>
            </a:p>
          </p:txBody>
        </p:sp>
        <p:sp>
          <p:nvSpPr>
            <p:cNvPr id="73734" name="AutoShape 8"/>
            <p:cNvSpPr>
              <a:spLocks noChangeArrowheads="1"/>
            </p:cNvSpPr>
            <p:nvPr/>
          </p:nvSpPr>
          <p:spPr bwMode="auto">
            <a:xfrm>
              <a:off x="1338" y="944"/>
              <a:ext cx="1043" cy="2143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доходная база и высокий уровень </a:t>
              </a:r>
              <a:r>
                <a:rPr lang="ru-RU" sz="1400" b="1" dirty="0" err="1">
                  <a:solidFill>
                    <a:srgbClr val="FFFFFF"/>
                  </a:solidFill>
                </a:rPr>
                <a:t>дотационности</a:t>
              </a:r>
              <a:r>
                <a:rPr lang="ru-RU" sz="1400" b="1" dirty="0">
                  <a:solidFill>
                    <a:srgbClr val="FFFFFF"/>
                  </a:solidFill>
                </a:rPr>
                <a:t> </a:t>
              </a:r>
              <a:r>
                <a:rPr lang="ru-RU" sz="1400" b="1" dirty="0" smtClean="0">
                  <a:solidFill>
                    <a:srgbClr val="FFFFFF"/>
                  </a:solidFill>
                </a:rPr>
                <a:t>бюджета поселения, </a:t>
              </a:r>
              <a:r>
                <a:rPr lang="ru-RU" sz="1400" b="1" dirty="0">
                  <a:solidFill>
                    <a:srgbClr val="FFFFFF"/>
                  </a:solidFill>
                </a:rPr>
                <a:t>налагает на муниципалитет ряд ограничений по принятию решений</a:t>
              </a:r>
            </a:p>
            <a:p>
              <a:pPr algn="ctr"/>
              <a:endParaRPr lang="ru-RU" b="1" dirty="0">
                <a:solidFill>
                  <a:srgbClr val="FFFFFF"/>
                </a:solidFill>
              </a:endParaRPr>
            </a:p>
          </p:txBody>
        </p:sp>
        <p:sp>
          <p:nvSpPr>
            <p:cNvPr id="73735" name="AutoShape 9"/>
            <p:cNvSpPr>
              <a:spLocks noChangeArrowheads="1"/>
            </p:cNvSpPr>
            <p:nvPr/>
          </p:nvSpPr>
          <p:spPr bwMode="auto">
            <a:xfrm>
              <a:off x="2562" y="1050"/>
              <a:ext cx="1361" cy="2600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Определение нормативных затрат на оказание муниципальных услуг и содержание имущества учреждений осуществляется в большинстве случаев «от обратного» - путем деления доступного объема бюджетных ассигнований на планируемое количество оказываемых муниципальных услуг</a:t>
              </a:r>
            </a:p>
          </p:txBody>
        </p:sp>
        <p:sp>
          <p:nvSpPr>
            <p:cNvPr id="73737" name="AutoShape 11"/>
            <p:cNvSpPr>
              <a:spLocks noChangeArrowheads="1"/>
            </p:cNvSpPr>
            <p:nvPr/>
          </p:nvSpPr>
          <p:spPr bwMode="auto">
            <a:xfrm>
              <a:off x="4224" y="981"/>
              <a:ext cx="1066" cy="1589"/>
            </a:xfrm>
            <a:prstGeom prst="flowChartDocumen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FFFF"/>
                  </a:solidFill>
                </a:rPr>
                <a:t>Низкая степень вовлеченности  гражданского общества в обсуждение целей и результатов использования бюджетных средств</a:t>
              </a:r>
              <a:endParaRPr lang="ru-RU" alt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73738" name="Line 13"/>
            <p:cNvSpPr>
              <a:spLocks noChangeShapeType="1"/>
            </p:cNvSpPr>
            <p:nvPr/>
          </p:nvSpPr>
          <p:spPr bwMode="auto">
            <a:xfrm>
              <a:off x="3969" y="754"/>
              <a:ext cx="0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9" name="Line 14"/>
            <p:cNvSpPr>
              <a:spLocks noChangeShapeType="1"/>
            </p:cNvSpPr>
            <p:nvPr/>
          </p:nvSpPr>
          <p:spPr bwMode="auto">
            <a:xfrm>
              <a:off x="1247" y="890"/>
              <a:ext cx="358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0" name="Line 15"/>
            <p:cNvSpPr>
              <a:spLocks noChangeShapeType="1"/>
            </p:cNvSpPr>
            <p:nvPr/>
          </p:nvSpPr>
          <p:spPr bwMode="auto">
            <a:xfrm>
              <a:off x="4830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1" name="Line 16"/>
            <p:cNvSpPr>
              <a:spLocks noChangeShapeType="1"/>
            </p:cNvSpPr>
            <p:nvPr/>
          </p:nvSpPr>
          <p:spPr bwMode="auto">
            <a:xfrm>
              <a:off x="3243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2" name="Line 17"/>
            <p:cNvSpPr>
              <a:spLocks noChangeShapeType="1"/>
            </p:cNvSpPr>
            <p:nvPr/>
          </p:nvSpPr>
          <p:spPr bwMode="auto">
            <a:xfrm>
              <a:off x="1882" y="890"/>
              <a:ext cx="0" cy="9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44" name="Line 19"/>
            <p:cNvSpPr>
              <a:spLocks noChangeShapeType="1"/>
            </p:cNvSpPr>
            <p:nvPr/>
          </p:nvSpPr>
          <p:spPr bwMode="auto">
            <a:xfrm>
              <a:off x="1247" y="890"/>
              <a:ext cx="0" cy="235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1" name="Rectangle 21"/>
          <p:cNvSpPr>
            <a:spLocks noChangeArrowheads="1"/>
          </p:cNvSpPr>
          <p:nvPr/>
        </p:nvSpPr>
        <p:spPr bwMode="auto">
          <a:xfrm>
            <a:off x="8782050" y="65532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350B0B82-9959-4FE6-863A-9CBB9D201F09}" type="slidenum">
              <a:rPr lang="en-US" altLang="ru-RU">
                <a:solidFill>
                  <a:srgbClr val="898989"/>
                </a:solidFill>
              </a:rPr>
              <a:pPr/>
              <a:t>14</a:t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1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941512" y="274638"/>
            <a:ext cx="6840537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Григорьевского с/п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707"/>
            <a:ext cx="1008112" cy="156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78629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Основные </a:t>
            </a:r>
            <a:r>
              <a:rPr lang="ru-RU" sz="2700" dirty="0"/>
              <a:t>показатели экономики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Григорьевского </a:t>
            </a:r>
            <a:r>
              <a:rPr lang="ru-RU" sz="2700" dirty="0"/>
              <a:t>сельского поселения</a:t>
            </a:r>
            <a:br>
              <a:rPr lang="ru-RU" sz="2700" dirty="0"/>
            </a:b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67003"/>
              </p:ext>
            </p:extLst>
          </p:nvPr>
        </p:nvGraphicFramePr>
        <p:xfrm>
          <a:off x="736393" y="1772816"/>
          <a:ext cx="7724039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597"/>
                <a:gridCol w="1136442"/>
              </a:tblGrid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показателя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зарегистрированных граждан,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4285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Численность постоянного населения по данным </a:t>
                      </a:r>
                      <a:r>
                        <a:rPr lang="ru-RU" sz="2000" dirty="0" err="1" smtClean="0"/>
                        <a:t>Пермьстат</a:t>
                      </a:r>
                      <a:r>
                        <a:rPr lang="ru-RU" sz="2000" dirty="0" smtClean="0"/>
                        <a:t>, человек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3311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Площадь</a:t>
                      </a:r>
                      <a:r>
                        <a:rPr lang="ru-RU" sz="2000" baseline="0" dirty="0" smtClean="0"/>
                        <a:t> жилищного фонда, м2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62300</a:t>
                      </a:r>
                      <a:endParaRPr lang="ru-RU" sz="2000" dirty="0"/>
                    </a:p>
                  </a:txBody>
                  <a:tcPr/>
                </a:tc>
              </a:tr>
              <a:tr h="739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Общая протяженность </a:t>
                      </a:r>
                      <a:r>
                        <a:rPr lang="ru-RU" sz="2000" baseline="0" dirty="0" smtClean="0"/>
                        <a:t> дорог (между населенными пунктами),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112,465</a:t>
                      </a:r>
                      <a:endParaRPr lang="ru-RU" sz="2000" dirty="0"/>
                    </a:p>
                  </a:txBody>
                  <a:tcPr/>
                </a:tc>
              </a:tr>
              <a:tr h="41820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Протяженность улиц в поселении, км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83,23</a:t>
                      </a:r>
                      <a:endParaRPr lang="ru-RU" sz="2000" dirty="0"/>
                    </a:p>
                  </a:txBody>
                  <a:tcPr/>
                </a:tc>
              </a:tr>
              <a:tr h="5581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транспортных средств, ед.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1175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803689" cy="12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67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338239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Население Григорьевского сельского поселения</a:t>
            </a: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49" y="177922"/>
            <a:ext cx="759598" cy="11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019585"/>
              </p:ext>
            </p:extLst>
          </p:nvPr>
        </p:nvGraphicFramePr>
        <p:xfrm>
          <a:off x="776898" y="2060848"/>
          <a:ext cx="696345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2807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endParaRPr lang="ru-RU" sz="66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277543" y="1921962"/>
            <a:ext cx="2169360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Доход</a:t>
            </a:r>
            <a:r>
              <a:rPr lang="ru-RU" sz="3600" dirty="0" err="1"/>
              <a:t>Ы</a:t>
            </a:r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000760" y="1928802"/>
            <a:ext cx="2315656" cy="708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</a:t>
            </a:r>
            <a:endParaRPr lang="ru-RU" sz="36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000232" y="2564904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500826" y="2460278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2" name="Picture 2" descr="http://player.myshared.ru/6/742874/slides/slide_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61196"/>
            <a:ext cx="6956316" cy="520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277543" y="211939"/>
            <a:ext cx="6596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</a:rPr>
              <a:t>Ст.14 БК: Бюджет муниципального образования (местный бюджет)</a:t>
            </a:r>
            <a:r>
              <a:rPr lang="ru-RU" dirty="0">
                <a:solidFill>
                  <a:srgbClr val="92D050"/>
                </a:solidFill>
              </a:rPr>
              <a:t>-форма образования и расходования денежных средств, предназначенных для обеспечения задач и функций, отнесенных к предметам ведения местного самоуправления.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/>
              <a:t>Составление проекта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Рассмотрение проекта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Утверждение бюджета на очередной финансовый год и плановый период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Исполнение бюджета текущего финансового года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Формирование отчетности об исполнении бюджета предыдущего финансового года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Утверждение  отчета об исполнении бюджета  предыдущего финансового года</a:t>
            </a:r>
            <a:endParaRPr lang="ru-RU" sz="1800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5750"/>
            <a:ext cx="7329510" cy="1131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Стадии бюджетного процесса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00496" y="191683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023154" y="264318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000496" y="3573016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000496" y="4572008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023154" y="5362912"/>
            <a:ext cx="500066" cy="428628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02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277543" y="1921962"/>
            <a:ext cx="2169360" cy="642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en-US" sz="3600" dirty="0" smtClean="0"/>
          </a:p>
          <a:p>
            <a:r>
              <a:rPr lang="ru-RU" sz="3600" dirty="0" err="1" smtClean="0"/>
              <a:t>Доход</a:t>
            </a:r>
            <a:r>
              <a:rPr lang="ru-RU" sz="3600" dirty="0" err="1"/>
              <a:t>Ы</a:t>
            </a:r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6000760" y="1928802"/>
            <a:ext cx="2315656" cy="70810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57290" y="3143248"/>
            <a:ext cx="230586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Доходы 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71810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000232" y="2564904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500826" y="2460278"/>
            <a:ext cx="928694" cy="571504"/>
          </a:xfrm>
          <a:prstGeom prst="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Hangisi_do_ru_hangisi_yanl___238486433201909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936" y="2276872"/>
            <a:ext cx="15478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83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763558" y="1866132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>
                <a:solidFill>
                  <a:srgbClr val="00B0F0"/>
                </a:solidFill>
              </a:rPr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6400" dirty="0" smtClean="0">
                <a:solidFill>
                  <a:srgbClr val="00B0F0"/>
                </a:solidFill>
              </a:rPr>
              <a:t>	 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0253" y="1353743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611560" y="2786058"/>
            <a:ext cx="2517386" cy="1928826"/>
          </a:xfrm>
          <a:prstGeom prst="rightArrowCallou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228184" y="2714620"/>
            <a:ext cx="2736304" cy="1914532"/>
          </a:xfrm>
          <a:prstGeom prst="rightArrowCallou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Дефицит (расходы больше доходов)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</a:rPr>
              <a:t>Профицит</a:t>
            </a:r>
            <a:r>
              <a:rPr lang="ru-RU" sz="2000" b="1" dirty="0" smtClean="0">
                <a:solidFill>
                  <a:srgbClr val="FF0000"/>
                </a:solidFill>
              </a:rPr>
              <a:t> (доходы больше расходов)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6" name="Picture 2" descr="http://player.myshared.ru/6/742874/slides/slide_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9450"/>
            <a:ext cx="76200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0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669925" cy="1123950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58" name="Picture 2" descr="http://zero50x.myjino.ru/allpic/13/17090-img_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82" y="775782"/>
            <a:ext cx="7502624" cy="562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98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669925" cy="1123950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ДОХОДЫ БЮДЖЕТА ПОСЕЛЕНИЯ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643206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1857364"/>
            <a:ext cx="2714644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12" y="1857364"/>
            <a:ext cx="2428892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643206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доходы физических лиц 2% (+ краевой бюджет 8%)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Единый сельскохозяйственный налог 30%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уплаты акцизов на дизтопливо, моторные масла, автомобильный бензин, прямогонный бензин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Государственная пошлина 100%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Транспортный налог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Налог на имущество физических лиц 100%</a:t>
            </a:r>
          </a:p>
          <a:p>
            <a:pPr algn="ctr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Земельный налог 100%</a:t>
            </a:r>
          </a:p>
          <a:p>
            <a:pPr algn="ctr">
              <a:buFont typeface="Arial" pitchFamily="34" charset="0"/>
              <a:buChar char="•"/>
            </a:pPr>
            <a:endParaRPr lang="ru-RU" sz="1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86512" y="3214686"/>
            <a:ext cx="2428892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Дотации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Субсидии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Субвенции</a:t>
            </a:r>
          </a:p>
          <a:p>
            <a:pPr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Иные межбюджетные трансферты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3000372"/>
            <a:ext cx="2714644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Доходы от сдачи в аренду имущества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Денежные взыскания (штрафы)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Доходы от продажи материальных активов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Часть прибыли муниципальных унитарных предприятий 100%</a:t>
            </a:r>
            <a:endParaRPr lang="ru-RU" sz="1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864096" cy="134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WordArt 4"/>
          <p:cNvSpPr>
            <a:spLocks noChangeArrowheads="1" noChangeShapeType="1" noTextEdit="1"/>
          </p:cNvSpPr>
          <p:nvPr/>
        </p:nvSpPr>
        <p:spPr bwMode="auto">
          <a:xfrm>
            <a:off x="827088" y="274638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grpSp>
        <p:nvGrpSpPr>
          <p:cNvPr id="109570" name="Group 5"/>
          <p:cNvGrpSpPr>
            <a:grpSpLocks noChangeAspect="1"/>
          </p:cNvGrpSpPr>
          <p:nvPr/>
        </p:nvGrpSpPr>
        <p:grpSpPr bwMode="auto">
          <a:xfrm>
            <a:off x="-228340" y="741608"/>
            <a:ext cx="9144000" cy="6092825"/>
            <a:chOff x="4603" y="8855"/>
            <a:chExt cx="7669" cy="4654"/>
          </a:xfrm>
        </p:grpSpPr>
        <p:sp>
          <p:nvSpPr>
            <p:cNvPr id="109573" name="AutoShape 6"/>
            <p:cNvSpPr>
              <a:spLocks noChangeAspect="1" noChangeArrowheads="1"/>
            </p:cNvSpPr>
            <p:nvPr/>
          </p:nvSpPr>
          <p:spPr bwMode="auto">
            <a:xfrm>
              <a:off x="4603" y="8855"/>
              <a:ext cx="7669" cy="465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4" name="Group 7"/>
            <p:cNvGrpSpPr>
              <a:grpSpLocks/>
            </p:cNvGrpSpPr>
            <p:nvPr/>
          </p:nvGrpSpPr>
          <p:grpSpPr bwMode="auto">
            <a:xfrm>
              <a:off x="4727" y="12001"/>
              <a:ext cx="7200" cy="1081"/>
              <a:chOff x="4776" y="9200"/>
              <a:chExt cx="7200" cy="1080"/>
            </a:xfrm>
          </p:grpSpPr>
          <p:sp>
            <p:nvSpPr>
              <p:cNvPr id="109585" name="AutoShape 8"/>
              <p:cNvSpPr>
                <a:spLocks noChangeArrowheads="1"/>
              </p:cNvSpPr>
              <p:nvPr/>
            </p:nvSpPr>
            <p:spPr bwMode="auto">
              <a:xfrm>
                <a:off x="4776" y="9200"/>
                <a:ext cx="7200" cy="990"/>
              </a:xfrm>
              <a:prstGeom prst="flowChartTerminator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Text Box 9"/>
              <p:cNvSpPr txBox="1">
                <a:spLocks noChangeArrowheads="1"/>
              </p:cNvSpPr>
              <p:nvPr/>
            </p:nvSpPr>
            <p:spPr bwMode="auto">
              <a:xfrm>
                <a:off x="5316" y="9290"/>
                <a:ext cx="207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условиях долевого </a:t>
                </a:r>
                <a:r>
                  <a:rPr lang="ru-RU" sz="1600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софинансирования</a:t>
                </a:r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 расходов других бюджетов</a:t>
                </a:r>
              </a:p>
            </p:txBody>
          </p:sp>
          <p:sp>
            <p:nvSpPr>
              <p:cNvPr id="109587" name="Text Box 10"/>
              <p:cNvSpPr txBox="1">
                <a:spLocks noChangeArrowheads="1"/>
              </p:cNvSpPr>
              <p:nvPr/>
            </p:nvSpPr>
            <p:spPr bwMode="auto">
              <a:xfrm>
                <a:off x="9366" y="9286"/>
                <a:ext cx="2160" cy="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6067" tIns="48034" rIns="96067" bIns="48034"/>
              <a:lstStyle/>
              <a:p>
                <a:endParaRPr lang="ru-RU"/>
              </a:p>
            </p:txBody>
          </p:sp>
          <p:sp>
            <p:nvSpPr>
              <p:cNvPr id="109588" name="AutoShape 11" descr="Водяные капли"/>
              <p:cNvSpPr>
                <a:spLocks noChangeArrowheads="1"/>
              </p:cNvSpPr>
              <p:nvPr/>
            </p:nvSpPr>
            <p:spPr bwMode="auto">
              <a:xfrm>
                <a:off x="7386" y="9200"/>
                <a:ext cx="1980" cy="108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6067" tIns="48034" rIns="96067" bIns="48034"/>
              <a:lstStyle/>
              <a:p>
                <a:pPr algn="ctr"/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Субсидии (от латинского «</a:t>
                </a:r>
                <a:r>
                  <a:rPr lang="en-US" sz="15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Subsidium</a:t>
                </a:r>
                <a:r>
                  <a:rPr lang="ru-RU" sz="15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»-поддержка)</a:t>
                </a:r>
                <a:endParaRPr lang="ru-RU" sz="15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9575" name="Group 12"/>
            <p:cNvGrpSpPr>
              <a:grpSpLocks/>
            </p:cNvGrpSpPr>
            <p:nvPr/>
          </p:nvGrpSpPr>
          <p:grpSpPr bwMode="auto">
            <a:xfrm>
              <a:off x="4776" y="9358"/>
              <a:ext cx="7200" cy="1202"/>
              <a:chOff x="4776" y="9616"/>
              <a:chExt cx="7200" cy="1202"/>
            </a:xfrm>
          </p:grpSpPr>
          <p:sp>
            <p:nvSpPr>
              <p:cNvPr id="109581" name="AutoShape 13"/>
              <p:cNvSpPr>
                <a:spLocks noChangeArrowheads="1"/>
              </p:cNvSpPr>
              <p:nvPr/>
            </p:nvSpPr>
            <p:spPr bwMode="auto">
              <a:xfrm>
                <a:off x="4776" y="9616"/>
                <a:ext cx="7200" cy="943"/>
              </a:xfrm>
              <a:prstGeom prst="flowChartTerminator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2" name="AutoShape 14" descr="Водяные капли"/>
              <p:cNvSpPr>
                <a:spLocks noChangeArrowheads="1"/>
              </p:cNvSpPr>
              <p:nvPr/>
            </p:nvSpPr>
            <p:spPr bwMode="auto">
              <a:xfrm>
                <a:off x="7337" y="9629"/>
                <a:ext cx="1885" cy="1189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Дотации (от латинского «</a:t>
                </a:r>
                <a:r>
                  <a:rPr lang="en-US" sz="1600" b="1" dirty="0" err="1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Dotatio</a:t>
                </a:r>
                <a:r>
                  <a:rPr lang="ru-RU" sz="1600" b="1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»-дар, пожертвование)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83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5034" y="9616"/>
                <a:ext cx="2403" cy="1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4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  <a:p>
                <a:pPr algn="ctr"/>
                <a:r>
                  <a:rPr lang="ru-RU" sz="1600" dirty="0" smtClean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безвозмездной </a:t>
                </a:r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и безвозвратной </a:t>
                </a:r>
                <a:r>
                  <a:rPr lang="ru-RU" sz="1600" dirty="0" smtClean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основе</a:t>
                </a:r>
                <a:endParaRPr lang="ru-RU" sz="16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84" name="Text Box 16"/>
              <p:cNvSpPr txBox="1">
                <a:spLocks noChangeArrowheads="1"/>
              </p:cNvSpPr>
              <p:nvPr/>
            </p:nvSpPr>
            <p:spPr bwMode="auto">
              <a:xfrm>
                <a:off x="9322" y="9616"/>
                <a:ext cx="2057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на «карманные расходы»</a:t>
                </a:r>
              </a:p>
            </p:txBody>
          </p:sp>
        </p:grpSp>
        <p:sp>
          <p:nvSpPr>
            <p:cNvPr id="109576" name="AutoShape 17"/>
            <p:cNvSpPr>
              <a:spLocks noChangeArrowheads="1"/>
            </p:cNvSpPr>
            <p:nvPr/>
          </p:nvSpPr>
          <p:spPr bwMode="auto">
            <a:xfrm>
              <a:off x="4776" y="10665"/>
              <a:ext cx="7151" cy="943"/>
            </a:xfrm>
            <a:prstGeom prst="flowChartTerminator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77" name="Group 18"/>
            <p:cNvGrpSpPr>
              <a:grpSpLocks/>
            </p:cNvGrpSpPr>
            <p:nvPr/>
          </p:nvGrpSpPr>
          <p:grpSpPr bwMode="auto">
            <a:xfrm>
              <a:off x="5034" y="10665"/>
              <a:ext cx="6280" cy="1160"/>
              <a:chOff x="5047" y="10665"/>
              <a:chExt cx="6280" cy="1160"/>
            </a:xfrm>
          </p:grpSpPr>
          <p:sp>
            <p:nvSpPr>
              <p:cNvPr id="109578" name="AutoShape 19" descr="Водяные капли"/>
              <p:cNvSpPr>
                <a:spLocks noChangeArrowheads="1"/>
              </p:cNvSpPr>
              <p:nvPr/>
            </p:nvSpPr>
            <p:spPr bwMode="auto">
              <a:xfrm>
                <a:off x="7361" y="10665"/>
                <a:ext cx="1886" cy="1160"/>
              </a:xfrm>
              <a:prstGeom prst="flowChartMagneticDisk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ru-RU" sz="1600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9579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5047" y="10751"/>
                <a:ext cx="2314" cy="8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Предоставляются на финансирование «переданных» полномочий другим публично-правовым образованиям</a:t>
                </a:r>
              </a:p>
            </p:txBody>
          </p:sp>
          <p:sp>
            <p:nvSpPr>
              <p:cNvPr id="109580" name="Text Box 21"/>
              <p:cNvSpPr txBox="1">
                <a:spLocks noChangeArrowheads="1"/>
              </p:cNvSpPr>
              <p:nvPr/>
            </p:nvSpPr>
            <p:spPr bwMode="auto">
              <a:xfrm>
                <a:off x="9271" y="10751"/>
                <a:ext cx="2056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dirty="0">
                    <a:solidFill>
                      <a:schemeClr val="bg1">
                        <a:lumMod val="75000"/>
                        <a:lumOff val="25000"/>
                      </a:schemeClr>
                    </a:solidFill>
                  </a:rPr>
                  <a:t>Вы даете своему ребенку деньги и посылаете его в магазин купить продукты строго по списку</a:t>
                </a:r>
              </a:p>
              <a:p>
                <a:endParaRPr lang="ru-RU" dirty="0">
                  <a:solidFill>
                    <a:schemeClr val="bg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957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C9E3108-830F-44D6-942D-18C1A0C6B0F2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9572" name="Rectangle 21"/>
          <p:cNvSpPr>
            <a:spLocks noChangeArrowheads="1"/>
          </p:cNvSpPr>
          <p:nvPr/>
        </p:nvSpPr>
        <p:spPr bwMode="auto">
          <a:xfrm>
            <a:off x="5651500" y="5013325"/>
            <a:ext cx="2736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Вы «добавляете» средства, чтобы ваш ребенок купил себе новый телефон, если остальные он накопил сам</a:t>
            </a:r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048679" y="166861"/>
            <a:ext cx="7643192" cy="70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6" y="159994"/>
            <a:ext cx="576064" cy="89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WordArt 4"/>
          <p:cNvSpPr>
            <a:spLocks noChangeArrowheads="1" noChangeShapeType="1" noTextEdit="1"/>
          </p:cNvSpPr>
          <p:nvPr/>
        </p:nvSpPr>
        <p:spPr bwMode="auto">
          <a:xfrm>
            <a:off x="827088" y="950164"/>
            <a:ext cx="7561262" cy="490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4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Rectangle 20"/>
          <p:cNvSpPr txBox="1">
            <a:spLocks noChangeArrowheads="1"/>
          </p:cNvSpPr>
          <p:nvPr/>
        </p:nvSpPr>
        <p:spPr bwMode="auto">
          <a:xfrm>
            <a:off x="1043608" y="166861"/>
            <a:ext cx="7643192" cy="706090"/>
          </a:xfrm>
          <a:prstGeom prst="rect">
            <a:avLst/>
          </a:prstGeom>
          <a:ln w="25400" cap="flat" cmpd="sng" algn="ctr">
            <a:solidFill>
              <a:schemeClr val="accent5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Виды финансовой помощи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12691" y="3208300"/>
            <a:ext cx="2212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Субвенции (от латинского «</a:t>
            </a:r>
            <a:r>
              <a:rPr lang="en-US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Subvenire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»-приходить на помощь)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2128</TotalTime>
  <Words>637</Words>
  <Application>Microsoft Office PowerPoint</Application>
  <PresentationFormat>Экран (4:3)</PresentationFormat>
  <Paragraphs>187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Апекс</vt:lpstr>
      <vt:lpstr>Лист</vt:lpstr>
      <vt:lpstr>Презентация PowerPoint</vt:lpstr>
      <vt:lpstr>Презентация PowerPoint</vt:lpstr>
      <vt:lpstr>Стадии бюджетного процесса</vt:lpstr>
      <vt:lpstr>Бюджет</vt:lpstr>
      <vt:lpstr>Бюджет</vt:lpstr>
      <vt:lpstr>Презентация PowerPoint</vt:lpstr>
      <vt:lpstr>Презентация PowerPoint</vt:lpstr>
      <vt:lpstr>ДОХОДЫ БЮДЖЕТА ПОСЕЛЕНИЯ</vt:lpstr>
      <vt:lpstr>Бюджет для граждан</vt:lpstr>
      <vt:lpstr>Бюджет Григорьевского с/п</vt:lpstr>
      <vt:lpstr>Бюджет Григорьевского с/п</vt:lpstr>
      <vt:lpstr>Дорожный фонд Григорьевского сельского поселения на  2017-2019 годы </vt:lpstr>
      <vt:lpstr>Бюджет для граждан</vt:lpstr>
      <vt:lpstr>Бюджет Григорьевского с/п</vt:lpstr>
      <vt:lpstr> Основные показатели экономики  Григорьевского сельского поселения </vt:lpstr>
      <vt:lpstr>Бюджет для граждан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144</cp:revision>
  <dcterms:modified xsi:type="dcterms:W3CDTF">2017-05-04T04:32:42Z</dcterms:modified>
</cp:coreProperties>
</file>