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6" r:id="rId2"/>
    <p:sldId id="287" r:id="rId3"/>
    <p:sldId id="319" r:id="rId4"/>
    <p:sldId id="320" r:id="rId5"/>
    <p:sldId id="288" r:id="rId6"/>
    <p:sldId id="321" r:id="rId7"/>
    <p:sldId id="323" r:id="rId8"/>
    <p:sldId id="289" r:id="rId9"/>
    <p:sldId id="303" r:id="rId10"/>
    <p:sldId id="304" r:id="rId11"/>
    <p:sldId id="295" r:id="rId12"/>
    <p:sldId id="318" r:id="rId13"/>
    <p:sldId id="297" r:id="rId14"/>
    <p:sldId id="315" r:id="rId15"/>
    <p:sldId id="316" r:id="rId16"/>
    <p:sldId id="312" r:id="rId17"/>
    <p:sldId id="30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B25DD1A-EAFF-4C60-A660-8BD0198526FD}">
          <p14:sldIdLst>
            <p14:sldId id="256"/>
            <p14:sldId id="287"/>
            <p14:sldId id="319"/>
            <p14:sldId id="320"/>
            <p14:sldId id="288"/>
            <p14:sldId id="321"/>
          </p14:sldIdLst>
        </p14:section>
        <p14:section name="Раздел без заголовка" id="{AB3A0CB3-29CF-4B34-8D11-D258A3D89A03}">
          <p14:sldIdLst>
            <p14:sldId id="323"/>
            <p14:sldId id="289"/>
            <p14:sldId id="303"/>
            <p14:sldId id="304"/>
            <p14:sldId id="295"/>
            <p14:sldId id="318"/>
            <p14:sldId id="297"/>
            <p14:sldId id="315"/>
            <p14:sldId id="316"/>
            <p14:sldId id="3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95758" autoAdjust="0"/>
  </p:normalViewPr>
  <p:slideViewPr>
    <p:cSldViewPr>
      <p:cViewPr varScale="1">
        <p:scale>
          <a:sx n="84" d="100"/>
          <a:sy n="84" d="100"/>
        </p:scale>
        <p:origin x="96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1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Лист2!$A$1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4098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3736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Лист2!$B$1:$C$1</c:f>
              <c:numCache>
                <c:formatCode>General</c:formatCode>
                <c:ptCount val="2"/>
                <c:pt idx="0">
                  <c:v>4330</c:v>
                </c:pt>
                <c:pt idx="1">
                  <c:v>3494</c:v>
                </c:pt>
              </c:numCache>
            </c:numRef>
          </c:val>
        </c:ser>
        <c:ser>
          <c:idx val="1"/>
          <c:order val="1"/>
          <c:tx>
            <c:strRef>
              <c:f>Лист2!$A$2</c:f>
              <c:strCache>
                <c:ptCount val="1"/>
                <c:pt idx="0">
                  <c:v>2016 г.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4112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3741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Лист2!$B$2:$C$2</c:f>
              <c:numCache>
                <c:formatCode>General</c:formatCode>
                <c:ptCount val="2"/>
                <c:pt idx="0">
                  <c:v>4311</c:v>
                </c:pt>
                <c:pt idx="1">
                  <c:v>3366</c:v>
                </c:pt>
              </c:numCache>
            </c:numRef>
          </c:val>
        </c:ser>
        <c:ser>
          <c:idx val="2"/>
          <c:order val="2"/>
          <c:tx>
            <c:strRef>
              <c:f>Лист2!$A$3</c:f>
              <c:strCache>
                <c:ptCount val="1"/>
                <c:pt idx="0">
                  <c:v>2017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Лист2!$B$3:$C$3</c:f>
              <c:numCache>
                <c:formatCode>General</c:formatCode>
                <c:ptCount val="2"/>
                <c:pt idx="0">
                  <c:v>4285</c:v>
                </c:pt>
                <c:pt idx="1">
                  <c:v>3311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688904"/>
        <c:axId val="112689296"/>
        <c:axId val="112678280"/>
      </c:bar3DChart>
      <c:catAx>
        <c:axId val="112688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12689296"/>
        <c:crosses val="autoZero"/>
        <c:auto val="1"/>
        <c:lblAlgn val="ctr"/>
        <c:lblOffset val="100"/>
        <c:noMultiLvlLbl val="0"/>
      </c:catAx>
      <c:valAx>
        <c:axId val="1126892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2688904"/>
        <c:crosses val="autoZero"/>
        <c:crossBetween val="between"/>
      </c:valAx>
      <c:serAx>
        <c:axId val="112678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2689296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95CD-9B0D-4D16-B85F-820BC3BCB5E3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FC52-FBBD-4BF1-83FD-D08AAF5852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8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32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9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AE35-0C86-4823-B0F2-2BF2F91F0051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5B3F-F501-4421-9529-D9B4B5B226A5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4F67-264D-49B9-8E34-7E16F41B29C2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D64-F7E4-460E-B3DC-DA39C8340AE6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B53-2E84-44E3-83A5-25EBBE6323E8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682A-D378-4FF3-BE16-B6044EDAACF4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3026-180F-4746-BF96-EB0B7E16B6CF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7B1-F3DD-464E-AD22-6D63C4E88ED9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F6A0-8748-4C5A-B23F-27381FC9B10C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566-F922-4C27-B2B9-F26C76427AC5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1BA8-CC28-4FEE-A83A-F454116140B9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94AAA1-D584-442C-BA16-C369D477334F}" type="datetime1">
              <a:rPr lang="ru-RU" smtClean="0"/>
              <a:pPr/>
              <a:t>16.03.2018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hart" Target="../charts/chart1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3850" y="2636838"/>
            <a:ext cx="8640763" cy="3960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Формирование и исполнение </a:t>
            </a:r>
          </a:p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бюджета </a:t>
            </a:r>
          </a:p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Чайковского</a:t>
            </a:r>
          </a:p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сельского поселения </a:t>
            </a:r>
          </a:p>
          <a:p>
            <a:pPr algn="ctr"/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7291"/>
            <a:ext cx="1584176" cy="245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7291"/>
            <a:ext cx="1584176" cy="2459642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7" name="Group 101"/>
          <p:cNvGrpSpPr>
            <a:grpSpLocks/>
          </p:cNvGrpSpPr>
          <p:nvPr/>
        </p:nvGrpSpPr>
        <p:grpSpPr bwMode="auto">
          <a:xfrm>
            <a:off x="-129846" y="34512"/>
            <a:ext cx="9258301" cy="6788150"/>
            <a:chOff x="-1" y="0"/>
            <a:chExt cx="5832" cy="4276"/>
          </a:xfrm>
        </p:grpSpPr>
        <p:pic>
          <p:nvPicPr>
            <p:cNvPr id="65542" name="Picture 21" descr="http://dnews.donetsk.ua/storage/fotos/2010/08/27/128289415521289b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98" y="0"/>
              <a:ext cx="2562" cy="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3" name="AutoShape 26"/>
            <p:cNvSpPr>
              <a:spLocks noChangeArrowheads="1"/>
            </p:cNvSpPr>
            <p:nvPr/>
          </p:nvSpPr>
          <p:spPr bwMode="auto">
            <a:xfrm>
              <a:off x="71" y="2281"/>
              <a:ext cx="5760" cy="2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solidFill>
                    <a:schemeClr val="bg1"/>
                  </a:solidFill>
                </a:rPr>
                <a:t>Разделы классификации расходов бюджета</a:t>
              </a:r>
            </a:p>
          </p:txBody>
        </p:sp>
        <p:grpSp>
          <p:nvGrpSpPr>
            <p:cNvPr id="65544" name="Group 100"/>
            <p:cNvGrpSpPr>
              <a:grpSpLocks/>
            </p:cNvGrpSpPr>
            <p:nvPr/>
          </p:nvGrpSpPr>
          <p:grpSpPr bwMode="auto">
            <a:xfrm>
              <a:off x="-1" y="527"/>
              <a:ext cx="5713" cy="3749"/>
              <a:chOff x="-1" y="527"/>
              <a:chExt cx="5713" cy="3749"/>
            </a:xfrm>
          </p:grpSpPr>
          <p:sp>
            <p:nvSpPr>
              <p:cNvPr id="65546" name="Text Box 23"/>
              <p:cNvSpPr txBox="1">
                <a:spLocks noChangeArrowheads="1"/>
              </p:cNvSpPr>
              <p:nvPr/>
            </p:nvSpPr>
            <p:spPr bwMode="auto">
              <a:xfrm>
                <a:off x="0" y="527"/>
                <a:ext cx="360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65547" name="Text Box 24"/>
              <p:cNvSpPr txBox="1">
                <a:spLocks noChangeArrowheads="1"/>
              </p:cNvSpPr>
              <p:nvPr/>
            </p:nvSpPr>
            <p:spPr bwMode="auto">
              <a:xfrm>
                <a:off x="320" y="527"/>
                <a:ext cx="3734" cy="1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600" dirty="0"/>
                  <a:t>	</a:t>
                </a:r>
                <a:r>
                  <a:rPr lang="ru-RU" sz="1600" b="1" dirty="0" smtClean="0">
                    <a:solidFill>
                      <a:srgbClr val="FF0000"/>
                    </a:solidFill>
                  </a:rPr>
                  <a:t>РАСХОДЫ БЮДЖЕТА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Формирование </a:t>
                </a:r>
                <a:r>
                  <a:rPr lang="ru-RU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и плановом периоде за счет средств соответствующих бюджетов.</a:t>
                </a:r>
              </a:p>
              <a:p>
                <a:r>
                  <a:rPr lang="ru-RU" sz="1600" dirty="0">
                    <a:solidFill>
                      <a:srgbClr val="FF0000"/>
                    </a:solidFill>
                  </a:rPr>
                  <a:t>	</a:t>
                </a:r>
                <a:r>
                  <a:rPr lang="ru-RU" sz="1600" b="1" dirty="0">
                    <a:solidFill>
                      <a:srgbClr val="FF0000"/>
                    </a:solidFill>
                  </a:rPr>
                  <a:t>Расходы бюджета сформированы и утверждены:</a:t>
                </a:r>
              </a:p>
              <a:p>
                <a:pPr>
                  <a:buFontTx/>
                  <a:buChar char="•"/>
                </a:pPr>
                <a:r>
                  <a:rPr lang="ru-RU" sz="1600" dirty="0">
                    <a:solidFill>
                      <a:srgbClr val="FF0000"/>
                    </a:solidFill>
                  </a:rPr>
                  <a:t> по муниципальным программам и 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непрограммным направлениям </a:t>
                </a:r>
                <a:r>
                  <a:rPr lang="ru-RU" sz="1600" dirty="0">
                    <a:solidFill>
                      <a:srgbClr val="FF0000"/>
                    </a:solidFill>
                  </a:rPr>
                  <a:t>деятельности;</a:t>
                </a:r>
              </a:p>
              <a:p>
                <a:pPr>
                  <a:buFontTx/>
                  <a:buChar char="•"/>
                </a:pPr>
                <a:r>
                  <a:rPr lang="ru-RU" sz="1600" dirty="0">
                    <a:solidFill>
                      <a:srgbClr val="FF0000"/>
                    </a:solidFill>
                  </a:rPr>
                  <a:t> по ведомственной структуре. </a:t>
                </a:r>
              </a:p>
            </p:txBody>
          </p:sp>
          <p:sp>
            <p:nvSpPr>
              <p:cNvPr id="65548" name="AutoShape 31"/>
              <p:cNvSpPr>
                <a:spLocks noChangeArrowheads="1"/>
              </p:cNvSpPr>
              <p:nvPr/>
            </p:nvSpPr>
            <p:spPr bwMode="auto">
              <a:xfrm>
                <a:off x="2360" y="3682"/>
                <a:ext cx="928" cy="590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11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 «Физическая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культура и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спорт»</a:t>
                </a:r>
              </a:p>
            </p:txBody>
          </p:sp>
          <p:sp>
            <p:nvSpPr>
              <p:cNvPr id="65549" name="AutoShape 32"/>
              <p:cNvSpPr>
                <a:spLocks noChangeArrowheads="1"/>
              </p:cNvSpPr>
              <p:nvPr/>
            </p:nvSpPr>
            <p:spPr bwMode="auto">
              <a:xfrm>
                <a:off x="1361" y="3777"/>
                <a:ext cx="817" cy="499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10 «Социальная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политика»</a:t>
                </a:r>
              </a:p>
            </p:txBody>
          </p:sp>
          <p:grpSp>
            <p:nvGrpSpPr>
              <p:cNvPr id="65552" name="Group 44"/>
              <p:cNvGrpSpPr>
                <a:grpSpLocks/>
              </p:cNvGrpSpPr>
              <p:nvPr/>
            </p:nvGrpSpPr>
            <p:grpSpPr bwMode="auto">
              <a:xfrm>
                <a:off x="884" y="2753"/>
                <a:ext cx="772" cy="817"/>
                <a:chOff x="15" y="2753"/>
                <a:chExt cx="830" cy="817"/>
              </a:xfrm>
            </p:grpSpPr>
            <p:sp>
              <p:nvSpPr>
                <p:cNvPr id="65593" name="AutoShape 45"/>
                <p:cNvSpPr>
                  <a:spLocks noChangeArrowheads="1"/>
                </p:cNvSpPr>
                <p:nvPr/>
              </p:nvSpPr>
              <p:spPr bwMode="auto">
                <a:xfrm>
                  <a:off x="15" y="2753"/>
                  <a:ext cx="817" cy="817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9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6" y="2844"/>
                  <a:ext cx="829" cy="6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02 «Национальная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оборона»</a:t>
                  </a:r>
                </a:p>
                <a:p>
                  <a:pPr algn="ctr"/>
                  <a:endParaRPr lang="ru-RU" sz="13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5553" name="Group 47"/>
              <p:cNvGrpSpPr>
                <a:grpSpLocks/>
              </p:cNvGrpSpPr>
              <p:nvPr/>
            </p:nvGrpSpPr>
            <p:grpSpPr bwMode="auto">
              <a:xfrm flipH="1">
                <a:off x="1875" y="2718"/>
                <a:ext cx="911" cy="908"/>
                <a:chOff x="116" y="2666"/>
                <a:chExt cx="833" cy="817"/>
              </a:xfrm>
            </p:grpSpPr>
            <p:sp>
              <p:nvSpPr>
                <p:cNvPr id="65591" name="AutoShape 48"/>
                <p:cNvSpPr>
                  <a:spLocks noChangeArrowheads="1"/>
                </p:cNvSpPr>
                <p:nvPr/>
              </p:nvSpPr>
              <p:spPr bwMode="auto">
                <a:xfrm>
                  <a:off x="116" y="2666"/>
                  <a:ext cx="817" cy="817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92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20" y="2666"/>
                  <a:ext cx="829" cy="7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03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«Национальная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безопасность и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правоохранительная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деятельность»</a:t>
                  </a:r>
                </a:p>
              </p:txBody>
            </p:sp>
          </p:grpSp>
          <p:grpSp>
            <p:nvGrpSpPr>
              <p:cNvPr id="65554" name="Group 61"/>
              <p:cNvGrpSpPr>
                <a:grpSpLocks/>
              </p:cNvGrpSpPr>
              <p:nvPr/>
            </p:nvGrpSpPr>
            <p:grpSpPr bwMode="auto">
              <a:xfrm>
                <a:off x="2880" y="2329"/>
                <a:ext cx="907" cy="1170"/>
                <a:chOff x="3334" y="2329"/>
                <a:chExt cx="998" cy="1170"/>
              </a:xfrm>
            </p:grpSpPr>
            <p:grpSp>
              <p:nvGrpSpPr>
                <p:cNvPr id="65587" name="Group 50"/>
                <p:cNvGrpSpPr>
                  <a:grpSpLocks/>
                </p:cNvGrpSpPr>
                <p:nvPr/>
              </p:nvGrpSpPr>
              <p:grpSpPr bwMode="auto">
                <a:xfrm>
                  <a:off x="3353" y="2329"/>
                  <a:ext cx="927" cy="1170"/>
                  <a:chOff x="89" y="2329"/>
                  <a:chExt cx="847" cy="1170"/>
                </a:xfrm>
              </p:grpSpPr>
              <p:sp>
                <p:nvSpPr>
                  <p:cNvPr id="65589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119" y="2682"/>
                    <a:ext cx="817" cy="817"/>
                  </a:xfrm>
                  <a:prstGeom prst="flowChartAlternateProcess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559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" y="2329"/>
                    <a:ext cx="829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6558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34" y="2734"/>
                  <a:ext cx="998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04 «Национальная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экономика»</a:t>
                  </a:r>
                </a:p>
                <a:p>
                  <a:pPr algn="ctr"/>
                  <a:r>
                    <a:rPr lang="ru-RU" sz="1300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65555" name="Group 62"/>
              <p:cNvGrpSpPr>
                <a:grpSpLocks/>
              </p:cNvGrpSpPr>
              <p:nvPr/>
            </p:nvGrpSpPr>
            <p:grpSpPr bwMode="auto">
              <a:xfrm>
                <a:off x="3872" y="2559"/>
                <a:ext cx="915" cy="922"/>
                <a:chOff x="3325" y="2559"/>
                <a:chExt cx="1060" cy="922"/>
              </a:xfrm>
            </p:grpSpPr>
            <p:grpSp>
              <p:nvGrpSpPr>
                <p:cNvPr id="65583" name="Group 63"/>
                <p:cNvGrpSpPr>
                  <a:grpSpLocks/>
                </p:cNvGrpSpPr>
                <p:nvPr/>
              </p:nvGrpSpPr>
              <p:grpSpPr bwMode="auto">
                <a:xfrm>
                  <a:off x="3325" y="2559"/>
                  <a:ext cx="956" cy="922"/>
                  <a:chOff x="64" y="2559"/>
                  <a:chExt cx="874" cy="922"/>
                </a:xfrm>
              </p:grpSpPr>
              <p:sp>
                <p:nvSpPr>
                  <p:cNvPr id="65585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21" y="2664"/>
                    <a:ext cx="817" cy="817"/>
                  </a:xfrm>
                  <a:prstGeom prst="flowChartAlternateProcess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5586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" y="2559"/>
                    <a:ext cx="829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65584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387" y="2732"/>
                  <a:ext cx="998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05 «Жилищно-коммунальное хозяйство»</a:t>
                  </a:r>
                </a:p>
                <a:p>
                  <a:pPr algn="ctr"/>
                  <a:r>
                    <a:rPr lang="ru-RU" sz="1300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65579" name="Group 68"/>
              <p:cNvGrpSpPr>
                <a:grpSpLocks/>
              </p:cNvGrpSpPr>
              <p:nvPr/>
            </p:nvGrpSpPr>
            <p:grpSpPr bwMode="auto">
              <a:xfrm>
                <a:off x="4817" y="2243"/>
                <a:ext cx="788" cy="1085"/>
                <a:chOff x="108" y="2251"/>
                <a:chExt cx="834" cy="1304"/>
              </a:xfrm>
            </p:grpSpPr>
            <p:sp>
              <p:nvSpPr>
                <p:cNvPr id="65581" name="AutoShape 69"/>
                <p:cNvSpPr>
                  <a:spLocks noChangeArrowheads="1"/>
                </p:cNvSpPr>
                <p:nvPr/>
              </p:nvSpPr>
              <p:spPr bwMode="auto">
                <a:xfrm>
                  <a:off x="108" y="2738"/>
                  <a:ext cx="817" cy="817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8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113" y="2251"/>
                  <a:ext cx="82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5557" name="Group 72"/>
              <p:cNvGrpSpPr>
                <a:grpSpLocks/>
              </p:cNvGrpSpPr>
              <p:nvPr/>
            </p:nvGrpSpPr>
            <p:grpSpPr bwMode="auto">
              <a:xfrm>
                <a:off x="-1" y="2715"/>
                <a:ext cx="5713" cy="709"/>
                <a:chOff x="3023" y="1540"/>
                <a:chExt cx="5989" cy="1065"/>
              </a:xfrm>
            </p:grpSpPr>
            <p:sp>
              <p:nvSpPr>
                <p:cNvPr id="6557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023" y="2317"/>
                  <a:ext cx="90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7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8014" y="1540"/>
                  <a:ext cx="998" cy="4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07 «Образование»</a:t>
                  </a:r>
                  <a:r>
                    <a:rPr lang="ru-RU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</p:grpSp>
          <p:sp>
            <p:nvSpPr>
              <p:cNvPr id="65574" name="Text Box 80"/>
              <p:cNvSpPr txBox="1">
                <a:spLocks noChangeArrowheads="1"/>
              </p:cNvSpPr>
              <p:nvPr/>
            </p:nvSpPr>
            <p:spPr bwMode="auto">
              <a:xfrm>
                <a:off x="298" y="3301"/>
                <a:ext cx="948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5560" name="Line 88"/>
              <p:cNvSpPr>
                <a:spLocks noChangeShapeType="1"/>
              </p:cNvSpPr>
              <p:nvPr/>
            </p:nvSpPr>
            <p:spPr bwMode="auto">
              <a:xfrm flipV="1">
                <a:off x="429" y="2502"/>
                <a:ext cx="3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1" name="Line 89"/>
              <p:cNvSpPr>
                <a:spLocks noChangeShapeType="1"/>
              </p:cNvSpPr>
              <p:nvPr/>
            </p:nvSpPr>
            <p:spPr bwMode="auto">
              <a:xfrm flipV="1">
                <a:off x="821" y="2507"/>
                <a:ext cx="0" cy="1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2" name="Line 90"/>
              <p:cNvSpPr>
                <a:spLocks noChangeShapeType="1"/>
              </p:cNvSpPr>
              <p:nvPr/>
            </p:nvSpPr>
            <p:spPr bwMode="auto">
              <a:xfrm flipV="1">
                <a:off x="1264" y="2507"/>
                <a:ext cx="0" cy="2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3" name="Line 91"/>
              <p:cNvSpPr>
                <a:spLocks noChangeShapeType="1"/>
              </p:cNvSpPr>
              <p:nvPr/>
            </p:nvSpPr>
            <p:spPr bwMode="auto">
              <a:xfrm flipH="1" flipV="1">
                <a:off x="1770" y="2507"/>
                <a:ext cx="1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4" name="Line 92"/>
              <p:cNvSpPr>
                <a:spLocks noChangeShapeType="1"/>
              </p:cNvSpPr>
              <p:nvPr/>
            </p:nvSpPr>
            <p:spPr bwMode="auto">
              <a:xfrm flipH="1" flipV="1">
                <a:off x="2360" y="2521"/>
                <a:ext cx="0" cy="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5" name="Line 94"/>
              <p:cNvSpPr>
                <a:spLocks noChangeShapeType="1"/>
              </p:cNvSpPr>
              <p:nvPr/>
            </p:nvSpPr>
            <p:spPr bwMode="auto">
              <a:xfrm flipV="1">
                <a:off x="3329" y="2502"/>
                <a:ext cx="5" cy="1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7" name="Line 96"/>
              <p:cNvSpPr>
                <a:spLocks noChangeShapeType="1"/>
              </p:cNvSpPr>
              <p:nvPr/>
            </p:nvSpPr>
            <p:spPr bwMode="auto">
              <a:xfrm flipH="1" flipV="1">
                <a:off x="4312" y="2507"/>
                <a:ext cx="0" cy="1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8" name="Line 97"/>
              <p:cNvSpPr>
                <a:spLocks noChangeShapeType="1"/>
              </p:cNvSpPr>
              <p:nvPr/>
            </p:nvSpPr>
            <p:spPr bwMode="auto">
              <a:xfrm flipV="1">
                <a:off x="5239" y="250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5538" name="Slide Number Placeholder 5"/>
          <p:cNvSpPr txBox="1">
            <a:spLocks noGrp="1"/>
          </p:cNvSpPr>
          <p:nvPr/>
        </p:nvSpPr>
        <p:spPr bwMode="auto">
          <a:xfrm>
            <a:off x="8675688" y="6492875"/>
            <a:ext cx="4683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CF34319-2CDD-4425-860F-EB4653BA358D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397522" y="4006438"/>
            <a:ext cx="1" cy="1930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utoShape 32"/>
          <p:cNvSpPr>
            <a:spLocks noChangeArrowheads="1"/>
          </p:cNvSpPr>
          <p:nvPr/>
        </p:nvSpPr>
        <p:spPr bwMode="auto">
          <a:xfrm>
            <a:off x="351732" y="5989209"/>
            <a:ext cx="1296988" cy="7921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08 «Культура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и кинематография»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70" name="AutoShape 32"/>
          <p:cNvSpPr>
            <a:spLocks noChangeArrowheads="1"/>
          </p:cNvSpPr>
          <p:nvPr/>
        </p:nvSpPr>
        <p:spPr bwMode="auto">
          <a:xfrm>
            <a:off x="0" y="4438996"/>
            <a:ext cx="1104089" cy="125999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01 «</a:t>
            </a:r>
            <a:r>
              <a:rPr lang="ru-RU" sz="1300" b="1" dirty="0" err="1" smtClean="0">
                <a:solidFill>
                  <a:schemeClr val="bg1"/>
                </a:solidFill>
              </a:rPr>
              <a:t>Общегосу</a:t>
            </a:r>
            <a:endParaRPr lang="ru-RU" sz="13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дарственные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вопросы»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73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93307" y="177922"/>
            <a:ext cx="6808429" cy="478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Чайковского с/п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7" name="Рисунок 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22" y="-8750"/>
            <a:ext cx="733307" cy="12121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6571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619672" y="331861"/>
            <a:ext cx="6829444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Чайковского с/п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7636" y="1484784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РАСХОДНАЯ ЧАСТЬ БЮДЖЕТА</a:t>
            </a:r>
          </a:p>
          <a:p>
            <a:pPr algn="ctr">
              <a:buNone/>
            </a:pPr>
            <a:r>
              <a:rPr lang="ru-RU" sz="2400" b="1" u="sng" dirty="0" smtClean="0"/>
              <a:t>Расходы бюджета Чайковского сельского поселения</a:t>
            </a:r>
            <a:endParaRPr lang="ru-RU" sz="2400" b="1" u="sng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rot="18088831" flipH="1">
            <a:off x="5711239" y="1774885"/>
            <a:ext cx="490067" cy="30167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071538" y="4071942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Муниципальные программы  43,8%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29256" y="4000504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 программные мероприятия 56,2%</a:t>
            </a:r>
            <a:endParaRPr lang="ru-RU" sz="2400" b="1" dirty="0"/>
          </a:p>
        </p:txBody>
      </p:sp>
      <p:sp>
        <p:nvSpPr>
          <p:cNvPr id="27" name="Стрелка вниз 26"/>
          <p:cNvSpPr/>
          <p:nvPr/>
        </p:nvSpPr>
        <p:spPr>
          <a:xfrm rot="3596710">
            <a:off x="2701968" y="1732794"/>
            <a:ext cx="491573" cy="3071328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36" y="178459"/>
            <a:ext cx="733307" cy="121218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274638"/>
            <a:ext cx="7211144" cy="14261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r>
              <a:rPr lang="ru-RU" sz="1800" b="1" dirty="0" smtClean="0"/>
              <a:t>Дорожный фонд Чайковского сельского поселения</a:t>
            </a:r>
            <a:br>
              <a:rPr lang="ru-RU" sz="1800" b="1" dirty="0" smtClean="0"/>
            </a:br>
            <a:r>
              <a:rPr lang="ru-RU" sz="1800" dirty="0" smtClean="0">
                <a:effectLst/>
              </a:rPr>
              <a:t>на  2018-2020 </a:t>
            </a:r>
            <a:r>
              <a:rPr lang="ru-RU" sz="1800" dirty="0">
                <a:effectLst/>
              </a:rPr>
              <a:t>годы</a:t>
            </a:r>
            <a:r>
              <a:rPr lang="ru-RU" sz="1800" dirty="0">
                <a:solidFill>
                  <a:srgbClr val="000000"/>
                </a:solidFill>
                <a:effectLst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</a:rPr>
            </a:b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77064"/>
              </p:ext>
            </p:extLst>
          </p:nvPr>
        </p:nvGraphicFramePr>
        <p:xfrm>
          <a:off x="467544" y="1844824"/>
          <a:ext cx="7422334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2334"/>
              </a:tblGrid>
              <a:tr h="8640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sng" strike="noStrike" dirty="0" smtClean="0">
                          <a:effectLst/>
                        </a:rPr>
                        <a:t>Источники формирования дорожного фонда:</a:t>
                      </a:r>
                    </a:p>
                    <a:p>
                      <a:pPr algn="ctr" fontAlgn="b"/>
                      <a:endParaRPr lang="ru-RU" sz="1600" u="sng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 - Акцизы 100%</a:t>
                      </a: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Транспортный налог 50%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8" y="254599"/>
            <a:ext cx="733307" cy="12121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53540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04813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5603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07285"/>
              </p:ext>
            </p:extLst>
          </p:nvPr>
        </p:nvGraphicFramePr>
        <p:xfrm>
          <a:off x="652463" y="1600200"/>
          <a:ext cx="7839075" cy="470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7" name="Лист" r:id="rId5" imgW="8848641" imgH="5315037" progId="Excel.Sheet.8">
                  <p:embed/>
                </p:oleObj>
              </mc:Choice>
              <mc:Fallback>
                <p:oleObj name="Лист" r:id="rId5" imgW="8848641" imgH="5315037" progId="Excel.Sheet.8">
                  <p:embed/>
                  <p:pic>
                    <p:nvPicPr>
                      <p:cNvPr id="0" name="Содержимое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1600200"/>
                        <a:ext cx="7839075" cy="4708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33" y="316583"/>
            <a:ext cx="733307" cy="121218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6" descr="i?id=1e84f4274babcf6351fd14ac208ec4ad-75-1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982900"/>
            <a:ext cx="796206" cy="132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730" name="Group 20"/>
          <p:cNvGrpSpPr>
            <a:grpSpLocks/>
          </p:cNvGrpSpPr>
          <p:nvPr/>
        </p:nvGrpSpPr>
        <p:grpSpPr bwMode="auto">
          <a:xfrm>
            <a:off x="1941513" y="1204641"/>
            <a:ext cx="6916738" cy="5503863"/>
            <a:chOff x="1247" y="183"/>
            <a:chExt cx="4357" cy="3467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auto">
            <a:xfrm>
              <a:off x="2469" y="183"/>
              <a:ext cx="3135" cy="579"/>
            </a:xfrm>
            <a:prstGeom prst="flowChartAlternateProcess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Основные проблемы в сфере бюджетной политики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Чайковвского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сельского поселения</a:t>
              </a:r>
              <a:endParaRPr lang="ru-RU" sz="1600" dirty="0">
                <a:solidFill>
                  <a:srgbClr val="FFFFFF"/>
                </a:solidFill>
              </a:endParaRPr>
            </a:p>
            <a:p>
              <a:pPr algn="ctr"/>
              <a:endParaRPr lang="ru-RU" sz="1600" dirty="0"/>
            </a:p>
          </p:txBody>
        </p:sp>
        <p:sp>
          <p:nvSpPr>
            <p:cNvPr id="73734" name="AutoShape 8"/>
            <p:cNvSpPr>
              <a:spLocks noChangeArrowheads="1"/>
            </p:cNvSpPr>
            <p:nvPr/>
          </p:nvSpPr>
          <p:spPr bwMode="auto">
            <a:xfrm>
              <a:off x="1338" y="944"/>
              <a:ext cx="1043" cy="2143"/>
            </a:xfrm>
            <a:prstGeom prst="flowChartDocumen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FFFF"/>
                  </a:solidFill>
                </a:rPr>
                <a:t>Низкая доходная база и высокий уровень </a:t>
              </a:r>
              <a:r>
                <a:rPr lang="ru-RU" sz="1400" b="1" dirty="0" err="1">
                  <a:solidFill>
                    <a:srgbClr val="FFFFFF"/>
                  </a:solidFill>
                </a:rPr>
                <a:t>дотационности</a:t>
              </a:r>
              <a:r>
                <a:rPr lang="ru-RU" sz="1400" b="1" dirty="0">
                  <a:solidFill>
                    <a:srgbClr val="FFFFFF"/>
                  </a:solidFill>
                </a:rPr>
                <a:t> </a:t>
              </a:r>
              <a:r>
                <a:rPr lang="ru-RU" sz="1400" b="1" dirty="0" smtClean="0">
                  <a:solidFill>
                    <a:srgbClr val="FFFFFF"/>
                  </a:solidFill>
                </a:rPr>
                <a:t>бюджета поселения, </a:t>
              </a:r>
              <a:r>
                <a:rPr lang="ru-RU" sz="1400" b="1" dirty="0">
                  <a:solidFill>
                    <a:srgbClr val="FFFFFF"/>
                  </a:solidFill>
                </a:rPr>
                <a:t>налагает на муниципалитет ряд ограничений по принятию решений</a:t>
              </a:r>
            </a:p>
            <a:p>
              <a:pPr algn="ctr"/>
              <a:endParaRPr lang="ru-RU" b="1" dirty="0">
                <a:solidFill>
                  <a:srgbClr val="FFFFFF"/>
                </a:solidFill>
              </a:endParaRPr>
            </a:p>
          </p:txBody>
        </p:sp>
        <p:sp>
          <p:nvSpPr>
            <p:cNvPr id="73735" name="AutoShape 9"/>
            <p:cNvSpPr>
              <a:spLocks noChangeArrowheads="1"/>
            </p:cNvSpPr>
            <p:nvPr/>
          </p:nvSpPr>
          <p:spPr bwMode="auto">
            <a:xfrm>
              <a:off x="2562" y="1050"/>
              <a:ext cx="1361" cy="2600"/>
            </a:xfrm>
            <a:prstGeom prst="flowChartDocumen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FFFF"/>
                  </a:solidFill>
                </a:rPr>
                <a:t>Определение нормативных затрат на оказание муниципальных услуг и содержание имущества учреждений осуществляется в большинстве случаев «от обратного» - путем деления доступного объема бюджетных ассигнований на планируемое количество оказываемых муниципальных услуг</a:t>
              </a:r>
            </a:p>
          </p:txBody>
        </p:sp>
        <p:sp>
          <p:nvSpPr>
            <p:cNvPr id="73737" name="AutoShape 11"/>
            <p:cNvSpPr>
              <a:spLocks noChangeArrowheads="1"/>
            </p:cNvSpPr>
            <p:nvPr/>
          </p:nvSpPr>
          <p:spPr bwMode="auto">
            <a:xfrm>
              <a:off x="4224" y="981"/>
              <a:ext cx="1066" cy="1589"/>
            </a:xfrm>
            <a:prstGeom prst="flowChartDocumen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FFFF"/>
                  </a:solidFill>
                </a:rPr>
                <a:t>Низкая степень вовлеченности  гражданского общества в обсуждение целей и результатов использования бюджетных средств</a:t>
              </a:r>
              <a:endParaRPr lang="ru-RU" altLang="ru-RU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73738" name="Line 13"/>
            <p:cNvSpPr>
              <a:spLocks noChangeShapeType="1"/>
            </p:cNvSpPr>
            <p:nvPr/>
          </p:nvSpPr>
          <p:spPr bwMode="auto">
            <a:xfrm>
              <a:off x="3969" y="754"/>
              <a:ext cx="0" cy="1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9" name="Line 14"/>
            <p:cNvSpPr>
              <a:spLocks noChangeShapeType="1"/>
            </p:cNvSpPr>
            <p:nvPr/>
          </p:nvSpPr>
          <p:spPr bwMode="auto">
            <a:xfrm>
              <a:off x="1247" y="890"/>
              <a:ext cx="3583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0" name="Line 15"/>
            <p:cNvSpPr>
              <a:spLocks noChangeShapeType="1"/>
            </p:cNvSpPr>
            <p:nvPr/>
          </p:nvSpPr>
          <p:spPr bwMode="auto">
            <a:xfrm>
              <a:off x="4830" y="890"/>
              <a:ext cx="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1" name="Line 16"/>
            <p:cNvSpPr>
              <a:spLocks noChangeShapeType="1"/>
            </p:cNvSpPr>
            <p:nvPr/>
          </p:nvSpPr>
          <p:spPr bwMode="auto">
            <a:xfrm>
              <a:off x="3243" y="890"/>
              <a:ext cx="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2" name="Line 17"/>
            <p:cNvSpPr>
              <a:spLocks noChangeShapeType="1"/>
            </p:cNvSpPr>
            <p:nvPr/>
          </p:nvSpPr>
          <p:spPr bwMode="auto">
            <a:xfrm>
              <a:off x="1882" y="890"/>
              <a:ext cx="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4" name="Line 19"/>
            <p:cNvSpPr>
              <a:spLocks noChangeShapeType="1"/>
            </p:cNvSpPr>
            <p:nvPr/>
          </p:nvSpPr>
          <p:spPr bwMode="auto">
            <a:xfrm>
              <a:off x="1247" y="890"/>
              <a:ext cx="0" cy="235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1" name="Rectangle 21"/>
          <p:cNvSpPr>
            <a:spLocks noChangeArrowheads="1"/>
          </p:cNvSpPr>
          <p:nvPr/>
        </p:nvSpPr>
        <p:spPr bwMode="auto">
          <a:xfrm>
            <a:off x="8782050" y="65532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350B0B82-9959-4FE6-863A-9CBB9D201F09}" type="slidenum">
              <a:rPr lang="en-US" altLang="ru-RU">
                <a:solidFill>
                  <a:srgbClr val="898989"/>
                </a:solidFill>
              </a:rPr>
              <a:pPr/>
              <a:t>14</a:t>
            </a:fld>
            <a:endParaRPr lang="ru-RU">
              <a:solidFill>
                <a:srgbClr val="898989"/>
              </a:solidFill>
            </a:endParaRPr>
          </a:p>
        </p:txBody>
      </p:sp>
      <p:sp>
        <p:nvSpPr>
          <p:cNvPr id="1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941512" y="274638"/>
            <a:ext cx="6840537" cy="706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Чайковского с/п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33" y="316583"/>
            <a:ext cx="733307" cy="12121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71678629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Основные </a:t>
            </a:r>
            <a:r>
              <a:rPr lang="ru-RU" sz="2700" dirty="0"/>
              <a:t>показатели экономики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Чайковского </a:t>
            </a:r>
            <a:r>
              <a:rPr lang="ru-RU" sz="2700" dirty="0"/>
              <a:t>сельского поселения</a:t>
            </a:r>
            <a:br>
              <a:rPr lang="ru-RU" sz="2700" dirty="0"/>
            </a:b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71438"/>
              </p:ext>
            </p:extLst>
          </p:nvPr>
        </p:nvGraphicFramePr>
        <p:xfrm>
          <a:off x="736393" y="1772816"/>
          <a:ext cx="7724039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597"/>
                <a:gridCol w="1136442"/>
              </a:tblGrid>
              <a:tr h="739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 показателя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Показатель</a:t>
                      </a:r>
                      <a:endParaRPr lang="ru-RU" sz="2000" dirty="0"/>
                    </a:p>
                  </a:txBody>
                  <a:tcPr/>
                </a:tc>
              </a:tr>
              <a:tr h="4182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Численность зарегистрированных граждан, человек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4126</a:t>
                      </a:r>
                      <a:endParaRPr lang="ru-RU" sz="2000" dirty="0"/>
                    </a:p>
                  </a:txBody>
                  <a:tcPr/>
                </a:tc>
              </a:tr>
              <a:tr h="739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Численность постоянного населения по данным </a:t>
                      </a:r>
                      <a:r>
                        <a:rPr lang="ru-RU" sz="2000" dirty="0" err="1" smtClean="0"/>
                        <a:t>Пермьстат</a:t>
                      </a:r>
                      <a:r>
                        <a:rPr lang="ru-RU" sz="2000" dirty="0" smtClean="0"/>
                        <a:t>, человек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3311</a:t>
                      </a:r>
                      <a:endParaRPr lang="ru-RU" sz="2000" dirty="0"/>
                    </a:p>
                  </a:txBody>
                  <a:tcPr/>
                </a:tc>
              </a:tr>
              <a:tr h="4182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Площадь</a:t>
                      </a:r>
                      <a:r>
                        <a:rPr lang="ru-RU" sz="2000" baseline="0" dirty="0" smtClean="0"/>
                        <a:t> жилищного фонда, м2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60400</a:t>
                      </a:r>
                      <a:endParaRPr lang="ru-RU" sz="2000" dirty="0"/>
                    </a:p>
                  </a:txBody>
                  <a:tcPr/>
                </a:tc>
              </a:tr>
              <a:tr h="739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Общая протяженность </a:t>
                      </a:r>
                      <a:r>
                        <a:rPr lang="ru-RU" sz="2000" baseline="0" dirty="0" smtClean="0"/>
                        <a:t> дорог Чайковского сельского поселения, км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125,495</a:t>
                      </a:r>
                      <a:endParaRPr lang="ru-RU" sz="2000" dirty="0"/>
                    </a:p>
                  </a:txBody>
                  <a:tcPr/>
                </a:tc>
              </a:tr>
              <a:tr h="4182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Протяженность улиц в поселении, км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71,2</a:t>
                      </a:r>
                      <a:endParaRPr lang="ru-RU" sz="2000" dirty="0"/>
                    </a:p>
                  </a:txBody>
                  <a:tcPr/>
                </a:tc>
              </a:tr>
              <a:tr h="5581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транспортных средств, ед.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1189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4638"/>
            <a:ext cx="733307" cy="12121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58567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338239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Население Чайковского сельского поселения</a:t>
            </a:r>
            <a:endParaRPr lang="ru-RU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759598" cy="117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082774"/>
              </p:ext>
            </p:extLst>
          </p:nvPr>
        </p:nvGraphicFramePr>
        <p:xfrm>
          <a:off x="776898" y="2060848"/>
          <a:ext cx="696345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Рисунок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94" y="150980"/>
            <a:ext cx="733307" cy="121218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32807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5720" y="2357430"/>
            <a:ext cx="8640763" cy="39608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внимание!</a:t>
            </a:r>
            <a:endParaRPr lang="ru-RU" sz="66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277543" y="1921962"/>
            <a:ext cx="2169360" cy="642942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en-US" sz="3600" dirty="0" smtClean="0"/>
          </a:p>
          <a:p>
            <a:r>
              <a:rPr lang="ru-RU" sz="3600" dirty="0" err="1" smtClean="0"/>
              <a:t>Доход</a:t>
            </a:r>
            <a:r>
              <a:rPr lang="ru-RU" sz="3600" dirty="0" err="1"/>
              <a:t>Ы</a:t>
            </a:r>
            <a:endParaRPr lang="ru-RU" sz="3600" dirty="0" smtClean="0"/>
          </a:p>
          <a:p>
            <a:r>
              <a:rPr lang="ru-RU" sz="3600" dirty="0" smtClean="0"/>
              <a:t> </a:t>
            </a:r>
          </a:p>
          <a:p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6000760" y="1928802"/>
            <a:ext cx="2315656" cy="708109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Расходы</a:t>
            </a:r>
            <a:endParaRPr lang="ru-RU" sz="3600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000232" y="2564904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500826" y="2460278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2" name="Picture 2" descr="http://player.myshared.ru/6/742874/slides/slide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61196"/>
            <a:ext cx="6956316" cy="520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277543" y="211939"/>
            <a:ext cx="6596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2D050"/>
                </a:solidFill>
              </a:rPr>
              <a:t>Ст.14 БК: Бюджет муниципального образования (местный бюджет)</a:t>
            </a:r>
            <a:r>
              <a:rPr lang="ru-RU" dirty="0">
                <a:solidFill>
                  <a:srgbClr val="92D050"/>
                </a:solidFill>
              </a:rPr>
              <a:t>-форма образования и расходования денежных средств, предназначенных для обеспечения задач и функций, отнесенных к предметам ведения местного самоуправления.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6255"/>
            <a:ext cx="1584176" cy="2459642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 smtClean="0"/>
              <a:t>Составление проекта бюджета на очередной финансовый год и плановый период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Рассмотрение проекта бюджета на очередной финансовый год и плановый период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Утверждение бюджета на очередной финансовый год и плановый период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Исполнение бюджета текущего финансового года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Формирование отчетности об исполнении бюджета предыдущего финансового года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Утверждение  отчета об исполнении бюджета  предыдущего финансового года</a:t>
            </a:r>
            <a:endParaRPr lang="ru-RU" sz="1800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357290" y="285750"/>
            <a:ext cx="7329510" cy="1131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Стадии бюджетного процесса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000496" y="1916832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023154" y="2643182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000496" y="3573016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000496" y="4572008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023154" y="5362912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5656" cy="1916832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08002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277543" y="1921962"/>
            <a:ext cx="2169360" cy="642942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en-US" sz="3600" dirty="0" smtClean="0"/>
          </a:p>
          <a:p>
            <a:r>
              <a:rPr lang="ru-RU" sz="3600" dirty="0" err="1" smtClean="0"/>
              <a:t>Доход</a:t>
            </a:r>
            <a:r>
              <a:rPr lang="ru-RU" sz="3600" dirty="0" err="1"/>
              <a:t>Ы</a:t>
            </a:r>
            <a:endParaRPr lang="ru-RU" sz="3600" dirty="0" smtClean="0"/>
          </a:p>
          <a:p>
            <a:r>
              <a:rPr lang="ru-RU" sz="3600" dirty="0" smtClean="0"/>
              <a:t> </a:t>
            </a:r>
          </a:p>
          <a:p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6000760" y="1928802"/>
            <a:ext cx="2315656" cy="708109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Расходы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57290" y="3143248"/>
            <a:ext cx="230586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714348" y="5143512"/>
            <a:ext cx="7972453" cy="98265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Доходы - </a:t>
            </a:r>
            <a:r>
              <a:rPr lang="ru-RU" dirty="0" smtClean="0"/>
              <a:t>это </a:t>
            </a:r>
            <a:r>
              <a:rPr lang="ru-RU" b="1" dirty="0" smtClean="0"/>
              <a:t>поступления</a:t>
            </a:r>
            <a:r>
              <a:rPr lang="ru-RU" dirty="0" smtClean="0"/>
              <a:t> денежных средств в бюджет</a:t>
            </a:r>
          </a:p>
          <a:p>
            <a:r>
              <a:rPr lang="ru-RU" b="1" dirty="0" smtClean="0"/>
              <a:t>Расходы</a:t>
            </a:r>
            <a:r>
              <a:rPr lang="ru-RU" dirty="0" smtClean="0"/>
              <a:t> – это </a:t>
            </a:r>
            <a:r>
              <a:rPr lang="ru-RU" b="1" dirty="0" smtClean="0"/>
              <a:t>выплаты</a:t>
            </a:r>
            <a:r>
              <a:rPr lang="ru-RU" dirty="0" smtClean="0"/>
              <a:t> из бюджета денежных средств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071810"/>
            <a:ext cx="22860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трелка вниз 12"/>
          <p:cNvSpPr/>
          <p:nvPr/>
        </p:nvSpPr>
        <p:spPr>
          <a:xfrm>
            <a:off x="2000232" y="2564904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500826" y="2460278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1500174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Hangisi_do_ru_hangisi_yanl___238486433201909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936" y="2276872"/>
            <a:ext cx="154781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6255"/>
            <a:ext cx="1584176" cy="2169111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427833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763558" y="1866132"/>
            <a:ext cx="7715304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- Расходы = Дефицит (</a:t>
            </a:r>
            <a:r>
              <a:rPr lang="ru-RU" sz="2800" dirty="0" err="1" smtClean="0"/>
              <a:t>Профицит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571744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357158" y="5500702"/>
            <a:ext cx="8572560" cy="1357298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  <a:r>
              <a:rPr lang="ru-RU" sz="6400" dirty="0" smtClean="0">
                <a:solidFill>
                  <a:srgbClr val="00B0F0"/>
                </a:solidFill>
              </a:rPr>
              <a:t>При превышении расходов над доходам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F0"/>
                </a:solidFill>
              </a:rPr>
              <a:t>	 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70253" y="1353743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611560" y="2786058"/>
            <a:ext cx="2517386" cy="1928826"/>
          </a:xfrm>
          <a:prstGeom prst="rightArrowCallou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ДОХОДЫ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6228184" y="2714620"/>
            <a:ext cx="2736304" cy="1914532"/>
          </a:xfrm>
          <a:prstGeom prst="rightArrowCallou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РАСХОДЫ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Блок-схема: ручное управление 22"/>
          <p:cNvSpPr/>
          <p:nvPr/>
        </p:nvSpPr>
        <p:spPr>
          <a:xfrm>
            <a:off x="785786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Дефицит (расходы больше доходов)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4" name="Блок-схема: ручное управление 23"/>
          <p:cNvSpPr/>
          <p:nvPr/>
        </p:nvSpPr>
        <p:spPr>
          <a:xfrm>
            <a:off x="5143504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</a:rPr>
              <a:t>Профицит</a:t>
            </a:r>
            <a:r>
              <a:rPr lang="ru-RU" sz="2000" b="1" dirty="0" smtClean="0">
                <a:solidFill>
                  <a:srgbClr val="FF0000"/>
                </a:solidFill>
              </a:rPr>
              <a:t> (доходы больше расходов)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6255"/>
            <a:ext cx="1584176" cy="2385135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6" name="Picture 2" descr="http://player.myshared.ru/6/742874/slides/slide_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59450"/>
            <a:ext cx="76200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6255"/>
            <a:ext cx="1584176" cy="2459642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6380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58" name="Picture 2" descr="http://zero50x.myjino.ru/allpic/13/17090-img_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682" y="775782"/>
            <a:ext cx="7502624" cy="562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6255"/>
            <a:ext cx="1584176" cy="2459642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27398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112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ДОХОДЫ БЮДЖЕТА ПОСЕЛЕНИЯ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00166" y="1785926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1857364"/>
            <a:ext cx="2643206" cy="92869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Налоговые доходы </a:t>
            </a:r>
            <a:r>
              <a:rPr lang="ru-RU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(поступления от уплаты налогов)</a:t>
            </a:r>
            <a:endParaRPr lang="ru-RU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54" y="1857364"/>
            <a:ext cx="2714644" cy="107157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Неналоговые доходы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(поступления от уплаты прочих пошлин, сборов)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6512" y="1857364"/>
            <a:ext cx="2428892" cy="128588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Безвозмездные поступления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(поступления из других бюджетов бюджетной системы РФ)</a:t>
            </a:r>
            <a:endParaRPr lang="ru-RU" sz="1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2857496"/>
            <a:ext cx="2643206" cy="38576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Налог на доходы физических лиц 2% (+ краевой бюджет 8%)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Единый сельскохозяйственный налог 30%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Доходы от уплаты акцизов на дизтопливо, моторные масла, автомобильный бензин, прямогонный бензин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Государственная пошлина 100%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Транспортный налог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Налог на имущество физических лиц 100%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Земельный налог 100%</a:t>
            </a:r>
          </a:p>
          <a:p>
            <a:pPr algn="ctr">
              <a:buFont typeface="Arial" pitchFamily="34" charset="0"/>
              <a:buChar char="•"/>
            </a:pPr>
            <a:endParaRPr lang="ru-RU" sz="1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86512" y="3214686"/>
            <a:ext cx="2428892" cy="18573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Дотации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Субсидии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Субвенции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Иные межбюджетные трансферты</a:t>
            </a:r>
            <a:endParaRPr lang="ru-RU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57554" y="3000372"/>
            <a:ext cx="2714644" cy="37147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Доходы от сдачи в аренду имущества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Денежные взыскания (штрафы)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Доходы от продажи материальных активов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Часть прибыли муниципальных унитарных предприятий 100%</a:t>
            </a:r>
            <a:endParaRPr lang="ru-RU" sz="16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6255"/>
            <a:ext cx="1584176" cy="2459642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WordArt 4"/>
          <p:cNvSpPr>
            <a:spLocks noChangeArrowheads="1" noChangeShapeType="1" noTextEdit="1"/>
          </p:cNvSpPr>
          <p:nvPr/>
        </p:nvSpPr>
        <p:spPr bwMode="auto">
          <a:xfrm>
            <a:off x="827088" y="274638"/>
            <a:ext cx="7561262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4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grpSp>
        <p:nvGrpSpPr>
          <p:cNvPr id="109570" name="Group 5"/>
          <p:cNvGrpSpPr>
            <a:grpSpLocks noChangeAspect="1"/>
          </p:cNvGrpSpPr>
          <p:nvPr/>
        </p:nvGrpSpPr>
        <p:grpSpPr bwMode="auto">
          <a:xfrm>
            <a:off x="-228340" y="741608"/>
            <a:ext cx="9144000" cy="6092825"/>
            <a:chOff x="4603" y="8855"/>
            <a:chExt cx="7669" cy="4654"/>
          </a:xfrm>
        </p:grpSpPr>
        <p:sp>
          <p:nvSpPr>
            <p:cNvPr id="109573" name="AutoShape 6"/>
            <p:cNvSpPr>
              <a:spLocks noChangeAspect="1" noChangeArrowheads="1"/>
            </p:cNvSpPr>
            <p:nvPr/>
          </p:nvSpPr>
          <p:spPr bwMode="auto">
            <a:xfrm>
              <a:off x="4603" y="8855"/>
              <a:ext cx="7669" cy="465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574" name="Group 7"/>
            <p:cNvGrpSpPr>
              <a:grpSpLocks/>
            </p:cNvGrpSpPr>
            <p:nvPr/>
          </p:nvGrpSpPr>
          <p:grpSpPr bwMode="auto">
            <a:xfrm>
              <a:off x="4727" y="12001"/>
              <a:ext cx="7200" cy="1081"/>
              <a:chOff x="4776" y="9200"/>
              <a:chExt cx="7200" cy="1080"/>
            </a:xfrm>
          </p:grpSpPr>
          <p:sp>
            <p:nvSpPr>
              <p:cNvPr id="109585" name="AutoShape 8"/>
              <p:cNvSpPr>
                <a:spLocks noChangeArrowheads="1"/>
              </p:cNvSpPr>
              <p:nvPr/>
            </p:nvSpPr>
            <p:spPr bwMode="auto">
              <a:xfrm>
                <a:off x="4776" y="9200"/>
                <a:ext cx="7200" cy="990"/>
              </a:xfrm>
              <a:prstGeom prst="flowChartTerminator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6" name="Text Box 9"/>
              <p:cNvSpPr txBox="1">
                <a:spLocks noChangeArrowheads="1"/>
              </p:cNvSpPr>
              <p:nvPr/>
            </p:nvSpPr>
            <p:spPr bwMode="auto">
              <a:xfrm>
                <a:off x="5316" y="9290"/>
                <a:ext cx="207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6067" tIns="48034" rIns="96067" bIns="48034"/>
              <a:lstStyle/>
              <a:p>
                <a:pPr algn="ctr"/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Предоставляются на условиях долевого </a:t>
                </a:r>
                <a:r>
                  <a:rPr lang="ru-RU" sz="1600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софинансирования</a:t>
                </a:r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 расходов других бюджетов</a:t>
                </a:r>
              </a:p>
            </p:txBody>
          </p:sp>
          <p:sp>
            <p:nvSpPr>
              <p:cNvPr id="109587" name="Text Box 10"/>
              <p:cNvSpPr txBox="1">
                <a:spLocks noChangeArrowheads="1"/>
              </p:cNvSpPr>
              <p:nvPr/>
            </p:nvSpPr>
            <p:spPr bwMode="auto">
              <a:xfrm>
                <a:off x="9366" y="9286"/>
                <a:ext cx="2160" cy="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6067" tIns="48034" rIns="96067" bIns="48034"/>
              <a:lstStyle/>
              <a:p>
                <a:endParaRPr lang="ru-RU"/>
              </a:p>
            </p:txBody>
          </p:sp>
          <p:sp>
            <p:nvSpPr>
              <p:cNvPr id="109588" name="AutoShape 11" descr="Водяные капли"/>
              <p:cNvSpPr>
                <a:spLocks noChangeArrowheads="1"/>
              </p:cNvSpPr>
              <p:nvPr/>
            </p:nvSpPr>
            <p:spPr bwMode="auto">
              <a:xfrm>
                <a:off x="7386" y="9200"/>
                <a:ext cx="1980" cy="1080"/>
              </a:xfrm>
              <a:prstGeom prst="flowChartMagneticDisk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6067" tIns="48034" rIns="96067" bIns="48034"/>
              <a:lstStyle/>
              <a:p>
                <a:pPr algn="ctr"/>
                <a:r>
                  <a:rPr lang="ru-RU" sz="15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Субсидии (от латинского «</a:t>
                </a:r>
                <a:r>
                  <a:rPr lang="en-US" sz="1500" b="1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Subsidium</a:t>
                </a:r>
                <a:r>
                  <a:rPr lang="ru-RU" sz="15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»-поддержка)</a:t>
                </a:r>
                <a:endParaRPr lang="ru-RU" sz="1500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09575" name="Group 12"/>
            <p:cNvGrpSpPr>
              <a:grpSpLocks/>
            </p:cNvGrpSpPr>
            <p:nvPr/>
          </p:nvGrpSpPr>
          <p:grpSpPr bwMode="auto">
            <a:xfrm>
              <a:off x="4776" y="9358"/>
              <a:ext cx="7200" cy="1202"/>
              <a:chOff x="4776" y="9616"/>
              <a:chExt cx="7200" cy="1202"/>
            </a:xfrm>
          </p:grpSpPr>
          <p:sp>
            <p:nvSpPr>
              <p:cNvPr id="109581" name="AutoShape 13"/>
              <p:cNvSpPr>
                <a:spLocks noChangeArrowheads="1"/>
              </p:cNvSpPr>
              <p:nvPr/>
            </p:nvSpPr>
            <p:spPr bwMode="auto">
              <a:xfrm>
                <a:off x="4776" y="9616"/>
                <a:ext cx="7200" cy="943"/>
              </a:xfrm>
              <a:prstGeom prst="flowChartTerminator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2" name="AutoShape 14" descr="Водяные капли"/>
              <p:cNvSpPr>
                <a:spLocks noChangeArrowheads="1"/>
              </p:cNvSpPr>
              <p:nvPr/>
            </p:nvSpPr>
            <p:spPr bwMode="auto">
              <a:xfrm>
                <a:off x="7337" y="9629"/>
                <a:ext cx="1885" cy="1189"/>
              </a:xfrm>
              <a:prstGeom prst="flowChartMagneticDisk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Дотации (от латинского «</a:t>
                </a:r>
                <a:r>
                  <a:rPr lang="en-US" sz="1600" b="1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Dotatio</a:t>
                </a:r>
                <a:r>
                  <a:rPr lang="ru-RU" sz="16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»-дар, пожертвование)</a:t>
                </a:r>
              </a:p>
              <a:p>
                <a:endParaRPr lang="ru-RU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583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5034" y="9616"/>
                <a:ext cx="2403" cy="1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14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:r>
                  <a:rPr lang="ru-RU" sz="1600" dirty="0" smtClean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Предоставляются на безвозмездной </a:t>
                </a:r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и безвозвратной </a:t>
                </a:r>
                <a:r>
                  <a:rPr lang="ru-RU" sz="1600" dirty="0" smtClean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основе</a:t>
                </a:r>
                <a:endParaRPr lang="ru-RU" sz="1600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584" name="Text Box 16"/>
              <p:cNvSpPr txBox="1">
                <a:spLocks noChangeArrowheads="1"/>
              </p:cNvSpPr>
              <p:nvPr/>
            </p:nvSpPr>
            <p:spPr bwMode="auto">
              <a:xfrm>
                <a:off x="9322" y="9616"/>
                <a:ext cx="2057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Вы даете своему ребенку деньги на «карманные расходы»</a:t>
                </a:r>
              </a:p>
            </p:txBody>
          </p:sp>
        </p:grpSp>
        <p:sp>
          <p:nvSpPr>
            <p:cNvPr id="109576" name="AutoShape 17"/>
            <p:cNvSpPr>
              <a:spLocks noChangeArrowheads="1"/>
            </p:cNvSpPr>
            <p:nvPr/>
          </p:nvSpPr>
          <p:spPr bwMode="auto">
            <a:xfrm>
              <a:off x="4776" y="10665"/>
              <a:ext cx="7151" cy="943"/>
            </a:xfrm>
            <a:prstGeom prst="flowChartTerminator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577" name="Group 18"/>
            <p:cNvGrpSpPr>
              <a:grpSpLocks/>
            </p:cNvGrpSpPr>
            <p:nvPr/>
          </p:nvGrpSpPr>
          <p:grpSpPr bwMode="auto">
            <a:xfrm>
              <a:off x="5034" y="10665"/>
              <a:ext cx="6280" cy="1160"/>
              <a:chOff x="5047" y="10665"/>
              <a:chExt cx="6280" cy="1160"/>
            </a:xfrm>
          </p:grpSpPr>
          <p:sp>
            <p:nvSpPr>
              <p:cNvPr id="109578" name="AutoShape 19" descr="Водяные капли"/>
              <p:cNvSpPr>
                <a:spLocks noChangeArrowheads="1"/>
              </p:cNvSpPr>
              <p:nvPr/>
            </p:nvSpPr>
            <p:spPr bwMode="auto">
              <a:xfrm>
                <a:off x="7361" y="10665"/>
                <a:ext cx="1886" cy="1160"/>
              </a:xfrm>
              <a:prstGeom prst="flowChartMagneticDisk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1600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579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5047" y="10751"/>
                <a:ext cx="2314" cy="8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Предоставляются на финансирование «переданных» полномочий другим публично-правовым образованиям</a:t>
                </a:r>
              </a:p>
            </p:txBody>
          </p:sp>
          <p:sp>
            <p:nvSpPr>
              <p:cNvPr id="109580" name="Text Box 21"/>
              <p:cNvSpPr txBox="1">
                <a:spLocks noChangeArrowheads="1"/>
              </p:cNvSpPr>
              <p:nvPr/>
            </p:nvSpPr>
            <p:spPr bwMode="auto">
              <a:xfrm>
                <a:off x="9271" y="10751"/>
                <a:ext cx="2056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Вы даете своему ребенку деньги и посылаете его в магазин купить продукты строго по списку</a:t>
                </a:r>
              </a:p>
              <a:p>
                <a:endParaRPr lang="ru-RU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09571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9E3108-830F-44D6-942D-18C1A0C6B0F2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9572" name="Rectangle 21"/>
          <p:cNvSpPr>
            <a:spLocks noChangeArrowheads="1"/>
          </p:cNvSpPr>
          <p:nvPr/>
        </p:nvSpPr>
        <p:spPr bwMode="auto">
          <a:xfrm>
            <a:off x="5651500" y="5013325"/>
            <a:ext cx="2736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Вы «добавляете» средства, чтобы ваш ребенок купил себе новый телефон, если остальные он накопил сам</a:t>
            </a:r>
          </a:p>
        </p:txBody>
      </p:sp>
      <p:sp>
        <p:nvSpPr>
          <p:cNvPr id="22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048679" y="166861"/>
            <a:ext cx="7643192" cy="706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96" y="159994"/>
            <a:ext cx="576064" cy="89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WordArt 4"/>
          <p:cNvSpPr>
            <a:spLocks noChangeArrowheads="1" noChangeShapeType="1" noTextEdit="1"/>
          </p:cNvSpPr>
          <p:nvPr/>
        </p:nvSpPr>
        <p:spPr bwMode="auto">
          <a:xfrm>
            <a:off x="827088" y="950164"/>
            <a:ext cx="7561262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4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25" name="Rectangle 20"/>
          <p:cNvSpPr txBox="1">
            <a:spLocks noChangeArrowheads="1"/>
          </p:cNvSpPr>
          <p:nvPr/>
        </p:nvSpPr>
        <p:spPr bwMode="auto">
          <a:xfrm>
            <a:off x="1043608" y="166861"/>
            <a:ext cx="7643192" cy="706090"/>
          </a:xfrm>
          <a:prstGeom prst="rect">
            <a:avLst/>
          </a:prstGeom>
          <a:ln w="25400" cap="flat" cmpd="sng" algn="ctr">
            <a:solidFill>
              <a:schemeClr val="accent5">
                <a:shade val="50000"/>
              </a:schemeClr>
            </a:solidFill>
            <a:prstDash val="solid"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Виды финансовой помощи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12691" y="3208300"/>
            <a:ext cx="2212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Субвенции (от латинского «</a:t>
            </a:r>
            <a:r>
              <a:rPr lang="en-US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Subvenire</a:t>
            </a:r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»-приходить на помощь)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7" name="Рисунок 2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8612"/>
            <a:ext cx="1049756" cy="143574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4662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2168</TotalTime>
  <Words>636</Words>
  <Application>Microsoft Office PowerPoint</Application>
  <PresentationFormat>Экран (4:3)</PresentationFormat>
  <Paragraphs>190</Paragraphs>
  <Slides>17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Лист</vt:lpstr>
      <vt:lpstr>Презентация PowerPoint</vt:lpstr>
      <vt:lpstr>Презентация PowerPoint</vt:lpstr>
      <vt:lpstr>Стадии бюджетного процесса</vt:lpstr>
      <vt:lpstr>Бюджет</vt:lpstr>
      <vt:lpstr>Бюджет</vt:lpstr>
      <vt:lpstr>Презентация PowerPoint</vt:lpstr>
      <vt:lpstr>Презентация PowerPoint</vt:lpstr>
      <vt:lpstr>ДОХОДЫ БЮДЖЕТА ПОСЕЛЕНИЯ</vt:lpstr>
      <vt:lpstr>Бюджет для граждан</vt:lpstr>
      <vt:lpstr>Бюджет Чайковского с/п</vt:lpstr>
      <vt:lpstr>Бюджет Чайковского с/п</vt:lpstr>
      <vt:lpstr>Дорожный фонд Чайковского сельского поселения на  2018-2020 годы </vt:lpstr>
      <vt:lpstr>Бюджет для граждан</vt:lpstr>
      <vt:lpstr>Бюджет Чайковского с/п</vt:lpstr>
      <vt:lpstr> Основные показатели экономики  Чайковского сельского поселения </vt:lpstr>
      <vt:lpstr>Бюджет для граждан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547658579</cp:lastModifiedBy>
  <cp:revision>150</cp:revision>
  <dcterms:modified xsi:type="dcterms:W3CDTF">2018-03-16T10:29:55Z</dcterms:modified>
</cp:coreProperties>
</file>