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2" r:id="rId2"/>
  </p:sldMasterIdLst>
  <p:sldIdLst>
    <p:sldId id="256" r:id="rId3"/>
    <p:sldId id="272" r:id="rId4"/>
    <p:sldId id="271" r:id="rId5"/>
    <p:sldId id="258" r:id="rId6"/>
    <p:sldId id="261" r:id="rId7"/>
    <p:sldId id="263" r:id="rId8"/>
    <p:sldId id="267" r:id="rId9"/>
    <p:sldId id="268" r:id="rId10"/>
    <p:sldId id="270" r:id="rId11"/>
    <p:sldId id="265" r:id="rId12"/>
    <p:sldId id="273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463" autoAdjust="0"/>
  </p:normalViewPr>
  <p:slideViewPr>
    <p:cSldViewPr>
      <p:cViewPr varScale="1">
        <p:scale>
          <a:sx n="92" d="100"/>
          <a:sy n="92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5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5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3C7A8-DB40-4422-9A4A-705D313D1786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0482-5CA8-4D3A-989B-DF9A684A1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E131-6E00-43F1-B069-C53B074BB68A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BCFD-84DA-4B26-B358-C3901C8D9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BEA8-D3F9-44BD-A60A-CEA6C9591798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847B-6FC5-45B8-BB61-79B95956E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029D-82E0-46DA-8B55-7CB7996F1E99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9BA6-B508-4512-B9C8-33D478875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85243-C768-4735-97BC-5DB9380B5BB7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47AA-F5C3-4ECF-B5BF-B744D524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7A63-2AF6-44FA-A527-B56C2CE2614E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58BB-A203-47C5-B726-EDB86DC02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9F38-BC56-48C8-A0CC-25219CD55377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1C26-7473-4106-8C48-6581E6F44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83CD-5D98-4CD3-9F98-DC74A4B8EB1F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9DE50-9DD0-4B38-87C7-0768F411A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9E73-4913-4C16-8C75-04BC777AFDF9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C3B9-CD56-4EC1-A385-367A666E1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AE15-32BE-4046-A8B0-B6861EE48B94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D9C93-7F54-4073-A310-EC9C477F2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55D2-2A24-40DF-A640-FA6485858ABD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E426E-AA28-4460-BE1F-9B988BAB4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05F8-3492-434F-9C01-822F240138FB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16FDF-9C0B-4295-A9F0-420EC55BE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82DF-B332-4118-A3B0-EA19AD34A293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6B24-B84A-40E9-B0C7-EEAC8E5F1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652F-7698-4662-B5B6-2D1D46095DDE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34F2-911A-420F-8E26-3CBA63228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52C27235-B8F6-4A48-9761-F21FCAD76B8F}" type="datetimeFigureOut">
              <a:rPr lang="en-US"/>
              <a:pPr>
                <a:defRPr/>
              </a:pPr>
              <a:t>12/2/2015</a:t>
            </a:fld>
            <a:endParaRPr lang="ru-RU"/>
          </a:p>
        </p:txBody>
      </p:sp>
      <p:sp>
        <p:nvSpPr>
          <p:cNvPr id="614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E0945FC8-E720-4E8C-8A7C-F66F58CBE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CC71FF-43E5-4005-86B0-C30DA0DD765F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8DB73D-8435-41FE-813F-19923887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04800" y="2590800"/>
            <a:ext cx="8610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sz="4600" b="1" smtClean="0">
                <a:latin typeface="Times New Roman" pitchFamily="18" charset="0"/>
              </a:rPr>
              <a:t>ПРОЕКТ бюджета Чайковского сельского поселения Нытвенского муниципального района Пермского края </a:t>
            </a:r>
            <a:br>
              <a:rPr lang="ru-RU" sz="4600" b="1" smtClean="0">
                <a:latin typeface="Times New Roman" pitchFamily="18" charset="0"/>
              </a:rPr>
            </a:br>
            <a:r>
              <a:rPr lang="ru-RU" sz="4600" b="1" smtClean="0">
                <a:latin typeface="Times New Roman" pitchFamily="18" charset="0"/>
              </a:rPr>
              <a:t>на 201</a:t>
            </a:r>
            <a:r>
              <a:rPr lang="ru-RU" sz="4600" b="1" smtClean="0"/>
              <a:t>6</a:t>
            </a:r>
            <a:r>
              <a:rPr lang="ru-RU" sz="4600" b="1" smtClean="0">
                <a:latin typeface="Times New Roman" pitchFamily="18" charset="0"/>
              </a:rPr>
              <a:t>г. и плановый период 201</a:t>
            </a:r>
            <a:r>
              <a:rPr lang="ru-RU" sz="4600" b="1" smtClean="0"/>
              <a:t>7</a:t>
            </a:r>
            <a:r>
              <a:rPr lang="ru-RU" sz="4600" b="1" smtClean="0">
                <a:latin typeface="Times New Roman" pitchFamily="18" charset="0"/>
              </a:rPr>
              <a:t>-1</a:t>
            </a:r>
            <a:r>
              <a:rPr lang="ru-RU" sz="4600" b="1" smtClean="0"/>
              <a:t>8</a:t>
            </a:r>
            <a:r>
              <a:rPr lang="ru-RU" sz="4600" b="1" smtClean="0">
                <a:latin typeface="Times New Roman" pitchFamily="18" charset="0"/>
              </a:rPr>
              <a:t>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341313"/>
            <a:ext cx="7467600" cy="1038225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/>
              <a:t>Благоустройство, тыс. руб.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534988" y="1325563"/>
          <a:ext cx="7715250" cy="4633912"/>
        </p:xfrm>
        <a:graphic>
          <a:graphicData uri="http://schemas.openxmlformats.org/presentationml/2006/ole">
            <p:oleObj spid="_x0000_s24581" name="Лист" r:id="rId3" imgW="6943725" imgH="417206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9203" y="1477013"/>
            <a:ext cx="8240029" cy="4161831"/>
          </a:xfrm>
        </p:spPr>
        <p:txBody>
          <a:bodyPr lIns="45720" rIns="45720" anchor="t"/>
          <a:lstStyle/>
          <a:p>
            <a:pPr eaLnBrk="1" hangingPunct="1">
              <a:defRPr/>
            </a:pPr>
            <a:r>
              <a:rPr lang="ru-RU" sz="4600" b="1" kern="1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0"/>
            <a:ext cx="6480175" cy="3027363"/>
          </a:xfrm>
        </p:spPr>
        <p:txBody>
          <a:bodyPr tIns="0" rIns="45720" bIns="0" anchor="b">
            <a:normAutofit/>
          </a:bodyPr>
          <a:lstStyle/>
          <a:p>
            <a:pPr marL="457200" indent="-457200" algn="ctr" eaLnBrk="1" hangingPunct="1">
              <a:buFont typeface="Franklin Gothic Book" pitchFamily="34" charset="0"/>
              <a:buAutoNum type="arabicPeriod"/>
              <a:defRPr/>
            </a:pPr>
            <a:endParaRPr lang="ru-RU" sz="2200"/>
          </a:p>
          <a:p>
            <a:pPr marL="457200" indent="-457200" algn="r" eaLnBrk="1" hangingPunct="1">
              <a:buFont typeface="Wingdings" pitchFamily="2" charset="2"/>
              <a:buNone/>
              <a:defRPr/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582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/>
              <a:t>Доходы бюджета, тыс. руб.</a:t>
            </a:r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763588"/>
          <a:ext cx="9309100" cy="5675312"/>
        </p:xfrm>
        <a:graphic>
          <a:graphicData uri="http://schemas.openxmlformats.org/presentationml/2006/ole">
            <p:oleObj spid="_x0000_s33796" name="Лист" r:id="rId3" imgW="6076874" imgH="370537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2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>
              <a:defRPr/>
            </a:pPr>
            <a:r>
              <a:rPr lang="ru-RU" sz="4000"/>
              <a:t>Структура доходов на 2015 год, тыс. руб.</a:t>
            </a:r>
          </a:p>
        </p:txBody>
      </p:sp>
      <p:graphicFrame>
        <p:nvGraphicFramePr>
          <p:cNvPr id="30731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14400" y="1131888"/>
          <a:ext cx="7735888" cy="4732337"/>
        </p:xfrm>
        <a:graphic>
          <a:graphicData uri="http://schemas.openxmlformats.org/presentationml/2006/ole">
            <p:oleObj spid="_x0000_s30731" name="Лист" r:id="rId3" imgW="6134138" imgH="375269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341313"/>
            <a:ext cx="7467600" cy="692150"/>
          </a:xfrm>
        </p:spPr>
        <p:txBody>
          <a:bodyPr lIns="45720" rIns="45720">
            <a:normAutofit fontScale="90000"/>
          </a:bodyPr>
          <a:lstStyle/>
          <a:p>
            <a:pPr eaLnBrk="1" hangingPunct="1">
              <a:defRPr/>
            </a:pPr>
            <a:r>
              <a:rPr lang="ru-RU" sz="4100"/>
              <a:t>Собственные доходы</a:t>
            </a:r>
            <a:br>
              <a:rPr lang="ru-RU" sz="4100"/>
            </a:br>
            <a:r>
              <a:rPr lang="ru-RU" sz="2800"/>
              <a:t>Налоговые доходы, тыс. руб.; %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-174625" y="1346200"/>
          <a:ext cx="9380538" cy="5681663"/>
        </p:xfrm>
        <a:graphic>
          <a:graphicData uri="http://schemas.openxmlformats.org/presentationml/2006/ole">
            <p:oleObj spid="_x0000_s16389" name="Лист" r:id="rId3" imgW="6124537" imgH="370537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763000" cy="1143000"/>
          </a:xfrm>
        </p:spPr>
        <p:txBody>
          <a:bodyPr lIns="45720" rIns="45720">
            <a:normAutofit/>
          </a:bodyPr>
          <a:lstStyle/>
          <a:p>
            <a:pPr eaLnBrk="1" hangingPunct="1">
              <a:defRPr/>
            </a:pPr>
            <a:r>
              <a:rPr lang="ru-RU" sz="3100"/>
              <a:t>Безвозмездные поступления, тыс. руб.; %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6063" y="1139825"/>
          <a:ext cx="9123362" cy="5681663"/>
        </p:xfrm>
        <a:graphic>
          <a:graphicData uri="http://schemas.openxmlformats.org/presentationml/2006/ole">
            <p:oleObj spid="_x0000_s18437" name="Лист" r:id="rId3" imgW="6086475" imgH="37911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341313"/>
            <a:ext cx="7467600" cy="1038225"/>
          </a:xfrm>
        </p:spPr>
        <p:txBody>
          <a:bodyPr lIns="45720" rIns="45720">
            <a:normAutofit fontScale="90000"/>
          </a:bodyPr>
          <a:lstStyle/>
          <a:p>
            <a:pPr eaLnBrk="1" hangingPunct="1">
              <a:defRPr/>
            </a:pPr>
            <a:r>
              <a:rPr lang="ru-RU" sz="6300"/>
              <a:t>Расходы бюджета</a:t>
            </a:r>
            <a:r>
              <a:rPr lang="ru-RU" sz="3900"/>
              <a:t>, </a:t>
            </a:r>
            <a:br>
              <a:rPr lang="ru-RU" sz="3900"/>
            </a:br>
            <a:r>
              <a:rPr lang="ru-RU" sz="3900"/>
              <a:t>тыс. руб.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98450" y="1376363"/>
          <a:ext cx="9112250" cy="5208587"/>
        </p:xfrm>
        <a:graphic>
          <a:graphicData uri="http://schemas.openxmlformats.org/presentationml/2006/ole">
            <p:oleObj spid="_x0000_s19461" name="Лист" r:id="rId3" imgW="6162599" imgH="352432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40026" name="Group 90"/>
          <p:cNvGraphicFramePr>
            <a:graphicFrameLocks noGrp="1"/>
          </p:cNvGraphicFramePr>
          <p:nvPr>
            <p:ph idx="4294967295"/>
          </p:nvPr>
        </p:nvGraphicFramePr>
        <p:xfrm>
          <a:off x="304800" y="228600"/>
          <a:ext cx="8382000" cy="7540625"/>
        </p:xfrm>
        <a:graphic>
          <a:graphicData uri="http://schemas.openxmlformats.org/drawingml/2006/table">
            <a:tbl>
              <a:tblPr/>
              <a:tblGrid>
                <a:gridCol w="3276600"/>
                <a:gridCol w="990600"/>
                <a:gridCol w="1066800"/>
                <a:gridCol w="990600"/>
                <a:gridCol w="1066800"/>
                <a:gridCol w="9906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 расходов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Утверждено, 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к утвержденному бюджету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Содержание ОМСУ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5038,1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5208,8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103,4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4422,6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4433,4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Переданные полномочия району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247,7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ЗАГС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Содержание землеустроителя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Административная комиссия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Резервный фонд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Оценка недвижимости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235,3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Выполнение других функций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Воинский учет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154,6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Обеспечение безопасности на водных объектах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09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41050" name="Group 90"/>
          <p:cNvGraphicFramePr>
            <a:graphicFrameLocks noGrp="1"/>
          </p:cNvGraphicFramePr>
          <p:nvPr/>
        </p:nvGraphicFramePr>
        <p:xfrm>
          <a:off x="323850" y="-315913"/>
          <a:ext cx="8382000" cy="7065963"/>
        </p:xfrm>
        <a:graphic>
          <a:graphicData uri="http://schemas.openxmlformats.org/drawingml/2006/table">
            <a:tbl>
              <a:tblPr/>
              <a:tblGrid>
                <a:gridCol w="3200400"/>
                <a:gridCol w="1047750"/>
                <a:gridCol w="1009650"/>
                <a:gridCol w="990600"/>
                <a:gridCol w="1066800"/>
                <a:gridCol w="1066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 расходов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Утверждено, 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к утвержденному бюджету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Монтаж системы оповещения по ГО и ЧС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Пожарная 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970,2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1178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1204,5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1209,5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Содержание муниципальных дорог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2521,3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Содержание местных дорог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3086,3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2856,0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2534,2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2603,5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Жилищное хозяйство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(переселение)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10960,0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Инвестиционные проекты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391,3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Содержание газовых сетей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582,7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174,0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Благоустройство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1105,6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1083,2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994,5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896,5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Пенсионное обеспечение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396,5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486,0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486,0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486,0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Льготно-коммунальные на селе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78,4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19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44101" name="Group 69"/>
          <p:cNvGraphicFramePr>
            <a:graphicFrameLocks noGrp="1"/>
          </p:cNvGraphicFramePr>
          <p:nvPr/>
        </p:nvGraphicFramePr>
        <p:xfrm>
          <a:off x="381000" y="762000"/>
          <a:ext cx="8382000" cy="5148263"/>
        </p:xfrm>
        <a:graphic>
          <a:graphicData uri="http://schemas.openxmlformats.org/drawingml/2006/table">
            <a:tbl>
              <a:tblPr/>
              <a:tblGrid>
                <a:gridCol w="3124200"/>
                <a:gridCol w="1138238"/>
                <a:gridCol w="995362"/>
                <a:gridCol w="1066800"/>
                <a:gridCol w="990600"/>
                <a:gridCol w="1066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 расходов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Утверждено, 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к утвержденному бюджету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Культура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2700,0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2795,0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2825,0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2820,0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Мероприятия в сфере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Физкультура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КЦП «Обеспечение жильем молодых семей»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ФЦП «Социальное развитие села»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250,0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1600,0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29392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16692,3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14757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14995,3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1261</TotalTime>
  <Words>278</Words>
  <Application>Microsoft Office PowerPoint</Application>
  <PresentationFormat>Экран (4:3)</PresentationFormat>
  <Paragraphs>186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Tahoma</vt:lpstr>
      <vt:lpstr>Wingdings</vt:lpstr>
      <vt:lpstr>Calibri</vt:lpstr>
      <vt:lpstr>Wingdings 2</vt:lpstr>
      <vt:lpstr>Times New Roman</vt:lpstr>
      <vt:lpstr>Franklin Gothic Book</vt:lpstr>
      <vt:lpstr>Равновесие</vt:lpstr>
      <vt:lpstr>Техническая</vt:lpstr>
      <vt:lpstr>Равновесие</vt:lpstr>
      <vt:lpstr>Техническая</vt:lpstr>
      <vt:lpstr>Техническая</vt:lpstr>
      <vt:lpstr>Лист</vt:lpstr>
      <vt:lpstr>ПРОЕКТ бюджета Чайковского сельского поселения Нытвенского муниципального района Пермского края  на 2016г. и плановый период 2017-18 года</vt:lpstr>
      <vt:lpstr>Доходы бюджета, тыс. руб.</vt:lpstr>
      <vt:lpstr>Структура доходов на 2015 год, тыс. руб.</vt:lpstr>
      <vt:lpstr>Собственные доходы Налоговые доходы, тыс. руб.; %</vt:lpstr>
      <vt:lpstr>Безвозмездные поступления, тыс. руб.; %</vt:lpstr>
      <vt:lpstr>Расходы бюджета,  тыс. руб.</vt:lpstr>
      <vt:lpstr>Слайд 7</vt:lpstr>
      <vt:lpstr>Слайд 8</vt:lpstr>
      <vt:lpstr>Слайд 9</vt:lpstr>
      <vt:lpstr>Благоустройство, тыс. руб.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Чайковского сельского поселения Нытвенского муниципального района Пермского края  за 2012 год</dc:title>
  <dc:creator>Оксана</dc:creator>
  <cp:lastModifiedBy>Лопатина</cp:lastModifiedBy>
  <cp:revision>42</cp:revision>
  <dcterms:created xsi:type="dcterms:W3CDTF">2013-03-19T11:21:44Z</dcterms:created>
  <dcterms:modified xsi:type="dcterms:W3CDTF">2015-12-02T07:00:52Z</dcterms:modified>
</cp:coreProperties>
</file>