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</p:sldMasterIdLst>
  <p:notesMasterIdLst>
    <p:notesMasterId r:id="rId13"/>
  </p:notesMasterIdLst>
  <p:sldIdLst>
    <p:sldId id="359" r:id="rId2"/>
    <p:sldId id="371" r:id="rId3"/>
    <p:sldId id="361" r:id="rId4"/>
    <p:sldId id="363" r:id="rId5"/>
    <p:sldId id="372" r:id="rId6"/>
    <p:sldId id="365" r:id="rId7"/>
    <p:sldId id="368" r:id="rId8"/>
    <p:sldId id="373" r:id="rId9"/>
    <p:sldId id="374" r:id="rId10"/>
    <p:sldId id="375" r:id="rId11"/>
    <p:sldId id="367" r:id="rId1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76F13"/>
    <a:srgbClr val="067063"/>
    <a:srgbClr val="17375E"/>
    <a:srgbClr val="FFCCFF"/>
    <a:srgbClr val="FF7C80"/>
    <a:srgbClr val="9AF874"/>
    <a:srgbClr val="C5FBAF"/>
    <a:srgbClr val="65F52B"/>
    <a:srgbClr val="CCCCFF"/>
    <a:srgbClr val="80EFF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73" autoAdjust="0"/>
    <p:restoredTop sz="99545" autoAdjust="0"/>
  </p:normalViewPr>
  <p:slideViewPr>
    <p:cSldViewPr>
      <p:cViewPr>
        <p:scale>
          <a:sx n="74" d="100"/>
          <a:sy n="74" d="100"/>
        </p:scale>
        <p:origin x="-1062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C9BB9A-9AC7-44CE-9309-EA6091425261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AE63B7-A525-4BC3-AA93-BF7BA0801D6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Региональный фонд финансовой поддержки поселений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04AE46A-7A33-46EA-91E8-A5D075A14E33}" type="parTrans" cxnId="{0FDA44A9-CF72-4AB7-B559-7EEB2863893F}">
      <dgm:prSet/>
      <dgm:spPr/>
      <dgm:t>
        <a:bodyPr/>
        <a:lstStyle/>
        <a:p>
          <a:endParaRPr lang="ru-RU"/>
        </a:p>
      </dgm:t>
    </dgm:pt>
    <dgm:pt modelId="{AC761F28-4574-4CD7-B8C6-3E8EC680B31F}" type="sibTrans" cxnId="{0FDA44A9-CF72-4AB7-B559-7EEB2863893F}">
      <dgm:prSet/>
      <dgm:spPr/>
      <dgm:t>
        <a:bodyPr/>
        <a:lstStyle/>
        <a:p>
          <a:endParaRPr lang="ru-RU"/>
        </a:p>
      </dgm:t>
    </dgm:pt>
    <dgm:pt modelId="{5D3A15B7-FC33-4542-B521-F82AD98A830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Районный фонд финансовой поддержки поселений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0F9120D-D4E5-406E-A8A6-76424E819D4A}" type="parTrans" cxnId="{9E715414-662C-45B0-AD60-86C7BC1A903F}">
      <dgm:prSet/>
      <dgm:spPr/>
      <dgm:t>
        <a:bodyPr/>
        <a:lstStyle/>
        <a:p>
          <a:endParaRPr lang="ru-RU"/>
        </a:p>
      </dgm:t>
    </dgm:pt>
    <dgm:pt modelId="{57DC09AA-D626-4E14-87C5-2CEC20CEE15C}" type="sibTrans" cxnId="{9E715414-662C-45B0-AD60-86C7BC1A903F}">
      <dgm:prSet/>
      <dgm:spPr/>
      <dgm:t>
        <a:bodyPr/>
        <a:lstStyle/>
        <a:p>
          <a:endParaRPr lang="ru-RU"/>
        </a:p>
      </dgm:t>
    </dgm:pt>
    <dgm:pt modelId="{FA4EB7A1-D564-4EB9-B43F-2B84F2C8D04B}" type="pres">
      <dgm:prSet presAssocID="{48C9BB9A-9AC7-44CE-9309-EA60914252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469574-A769-4C34-9E98-A18E377BD304}" type="pres">
      <dgm:prSet presAssocID="{DAAE63B7-A525-4BC3-AA93-BF7BA0801D68}" presName="arrow" presStyleLbl="node1" presStyleIdx="0" presStyleCnt="2" custScaleX="93003" custScaleY="100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5BC27-7CE6-41FD-8687-A28649A38D29}" type="pres">
      <dgm:prSet presAssocID="{5D3A15B7-FC33-4542-B521-F82AD98A8308}" presName="arrow" presStyleLbl="node1" presStyleIdx="1" presStyleCnt="2" custScaleX="86041" custScaleY="100681" custRadScaleRad="91697" custRadScaleInc="-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D17E9F-28E1-4B64-A7AF-FB465F601FC7}" type="presOf" srcId="{5D3A15B7-FC33-4542-B521-F82AD98A8308}" destId="{9725BC27-7CE6-41FD-8687-A28649A38D29}" srcOrd="0" destOrd="0" presId="urn:microsoft.com/office/officeart/2005/8/layout/arrow5"/>
    <dgm:cxn modelId="{0FDA44A9-CF72-4AB7-B559-7EEB2863893F}" srcId="{48C9BB9A-9AC7-44CE-9309-EA6091425261}" destId="{DAAE63B7-A525-4BC3-AA93-BF7BA0801D68}" srcOrd="0" destOrd="0" parTransId="{804AE46A-7A33-46EA-91E8-A5D075A14E33}" sibTransId="{AC761F28-4574-4CD7-B8C6-3E8EC680B31F}"/>
    <dgm:cxn modelId="{9E715414-662C-45B0-AD60-86C7BC1A903F}" srcId="{48C9BB9A-9AC7-44CE-9309-EA6091425261}" destId="{5D3A15B7-FC33-4542-B521-F82AD98A8308}" srcOrd="1" destOrd="0" parTransId="{A0F9120D-D4E5-406E-A8A6-76424E819D4A}" sibTransId="{57DC09AA-D626-4E14-87C5-2CEC20CEE15C}"/>
    <dgm:cxn modelId="{E57B2713-4E77-487B-BE98-6FD45BAEEA5E}" type="presOf" srcId="{DAAE63B7-A525-4BC3-AA93-BF7BA0801D68}" destId="{24469574-A769-4C34-9E98-A18E377BD304}" srcOrd="0" destOrd="0" presId="urn:microsoft.com/office/officeart/2005/8/layout/arrow5"/>
    <dgm:cxn modelId="{29C00039-9558-4DDA-A0E8-51EBD0769556}" type="presOf" srcId="{48C9BB9A-9AC7-44CE-9309-EA6091425261}" destId="{FA4EB7A1-D564-4EB9-B43F-2B84F2C8D04B}" srcOrd="0" destOrd="0" presId="urn:microsoft.com/office/officeart/2005/8/layout/arrow5"/>
    <dgm:cxn modelId="{C8AC04B0-A276-43C9-BEA3-1F5E4BB58DF7}" type="presParOf" srcId="{FA4EB7A1-D564-4EB9-B43F-2B84F2C8D04B}" destId="{24469574-A769-4C34-9E98-A18E377BD304}" srcOrd="0" destOrd="0" presId="urn:microsoft.com/office/officeart/2005/8/layout/arrow5"/>
    <dgm:cxn modelId="{2B47B315-E87D-4ED8-B422-A4B7A335444B}" type="presParOf" srcId="{FA4EB7A1-D564-4EB9-B43F-2B84F2C8D04B}" destId="{9725BC27-7CE6-41FD-8687-A28649A38D29}" srcOrd="1" destOrd="0" presId="urn:microsoft.com/office/officeart/2005/8/layout/arrow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C9BB9A-9AC7-44CE-9309-EA6091425261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4EB7A1-D564-4EB9-B43F-2B84F2C8D04B}" type="pres">
      <dgm:prSet presAssocID="{48C9BB9A-9AC7-44CE-9309-EA60914252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0CAC8-7CC7-4125-971B-B3CB76E82FB2}" type="presOf" srcId="{48C9BB9A-9AC7-44CE-9309-EA6091425261}" destId="{FA4EB7A1-D564-4EB9-B43F-2B84F2C8D04B}" srcOrd="0" destOrd="0" presId="urn:microsoft.com/office/officeart/2005/8/layout/arrow5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7CA42A-AF65-47D7-9948-96C5CA3D06A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D97FBE3-F40C-4925-917A-60272892AC5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Региональный фонд финансовой поддержки поселений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38EF5B6-31B5-49DE-9707-602F837D878E}" type="parTrans" cxnId="{ACF3F425-0D9D-48AF-9313-CBD7C9B7C7E5}">
      <dgm:prSet/>
      <dgm:spPr/>
      <dgm:t>
        <a:bodyPr/>
        <a:lstStyle/>
        <a:p>
          <a:endParaRPr lang="ru-RU"/>
        </a:p>
      </dgm:t>
    </dgm:pt>
    <dgm:pt modelId="{FF3CB106-34A0-4506-99CF-A1D0B676C696}" type="sibTrans" cxnId="{ACF3F425-0D9D-48AF-9313-CBD7C9B7C7E5}">
      <dgm:prSet/>
      <dgm:spPr/>
      <dgm:t>
        <a:bodyPr/>
        <a:lstStyle/>
        <a:p>
          <a:endParaRPr lang="ru-RU"/>
        </a:p>
      </dgm:t>
    </dgm:pt>
    <dgm:pt modelId="{7214C4CB-F37E-493E-9C04-9930648C09C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Муниципальный район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20F7F00-E1B5-4568-9BAC-72A8E4DDD542}" type="parTrans" cxnId="{F7D891D7-E400-4457-A9F8-43854F239290}">
      <dgm:prSet/>
      <dgm:spPr/>
      <dgm:t>
        <a:bodyPr/>
        <a:lstStyle/>
        <a:p>
          <a:endParaRPr lang="ru-RU"/>
        </a:p>
      </dgm:t>
    </dgm:pt>
    <dgm:pt modelId="{B63B67F3-6506-4FFE-AA68-681D0912336E}" type="sibTrans" cxnId="{F7D891D7-E400-4457-A9F8-43854F239290}">
      <dgm:prSet/>
      <dgm:spPr/>
      <dgm:t>
        <a:bodyPr/>
        <a:lstStyle/>
        <a:p>
          <a:endParaRPr lang="ru-RU"/>
        </a:p>
      </dgm:t>
    </dgm:pt>
    <dgm:pt modelId="{1498C00D-C4F0-4FE0-A2D0-BE7B91C6971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Поселения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4BBA23D-1E1D-4BD7-9C04-A9645C1124F6}" type="parTrans" cxnId="{C029055A-1EAA-4D4D-BBD9-28DFDC3D991A}">
      <dgm:prSet/>
      <dgm:spPr/>
      <dgm:t>
        <a:bodyPr/>
        <a:lstStyle/>
        <a:p>
          <a:endParaRPr lang="ru-RU"/>
        </a:p>
      </dgm:t>
    </dgm:pt>
    <dgm:pt modelId="{D506F6A0-116F-4EE5-AC00-A61697B9F99B}" type="sibTrans" cxnId="{C029055A-1EAA-4D4D-BBD9-28DFDC3D991A}">
      <dgm:prSet/>
      <dgm:spPr/>
      <dgm:t>
        <a:bodyPr/>
        <a:lstStyle/>
        <a:p>
          <a:endParaRPr lang="ru-RU"/>
        </a:p>
      </dgm:t>
    </dgm:pt>
    <dgm:pt modelId="{ECEF4E4B-884C-44A9-B835-45B29EC8E097}" type="pres">
      <dgm:prSet presAssocID="{FB7CA42A-AF65-47D7-9948-96C5CA3D06A5}" presName="arrowDiagram" presStyleCnt="0">
        <dgm:presLayoutVars>
          <dgm:chMax val="5"/>
          <dgm:dir/>
          <dgm:resizeHandles val="exact"/>
        </dgm:presLayoutVars>
      </dgm:prSet>
      <dgm:spPr/>
    </dgm:pt>
    <dgm:pt modelId="{CB8FF02D-23CB-4219-8ABC-F5595D32055A}" type="pres">
      <dgm:prSet presAssocID="{FB7CA42A-AF65-47D7-9948-96C5CA3D06A5}" presName="arrow" presStyleLbl="bgShp" presStyleIdx="0" presStyleCnt="1" custLinFactNeighborX="-1809" custLinFactNeighborY="2632"/>
      <dgm:spPr/>
    </dgm:pt>
    <dgm:pt modelId="{E1D7C10B-0199-4627-B34C-BEA2AFBC4959}" type="pres">
      <dgm:prSet presAssocID="{FB7CA42A-AF65-47D7-9948-96C5CA3D06A5}" presName="arrowDiagram3" presStyleCnt="0"/>
      <dgm:spPr/>
    </dgm:pt>
    <dgm:pt modelId="{256AE037-C056-4C0E-876B-17ECCF5059FA}" type="pres">
      <dgm:prSet presAssocID="{FD97FBE3-F40C-4925-917A-60272892AC5C}" presName="bullet3a" presStyleLbl="node1" presStyleIdx="0" presStyleCnt="3"/>
      <dgm:spPr/>
    </dgm:pt>
    <dgm:pt modelId="{70B3DDBC-2580-4BCF-883E-FE1EB3C188E6}" type="pres">
      <dgm:prSet presAssocID="{FD97FBE3-F40C-4925-917A-60272892AC5C}" presName="textBox3a" presStyleLbl="revTx" presStyleIdx="0" presStyleCnt="3" custScaleX="151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08EEE-E98A-4D99-8F21-201AC63DB7AF}" type="pres">
      <dgm:prSet presAssocID="{7214C4CB-F37E-493E-9C04-9930648C09CE}" presName="bullet3b" presStyleLbl="node1" presStyleIdx="1" presStyleCnt="3"/>
      <dgm:spPr/>
    </dgm:pt>
    <dgm:pt modelId="{FD5F511E-C8A9-4693-B1FB-30533A034724}" type="pres">
      <dgm:prSet presAssocID="{7214C4CB-F37E-493E-9C04-9930648C09CE}" presName="textBox3b" presStyleLbl="revTx" presStyleIdx="1" presStyleCnt="3" custScaleX="157621" custScaleY="83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60215-C9FB-4680-B53F-6E5BCDED9776}" type="pres">
      <dgm:prSet presAssocID="{1498C00D-C4F0-4FE0-A2D0-BE7B91C69718}" presName="bullet3c" presStyleLbl="node1" presStyleIdx="2" presStyleCnt="3"/>
      <dgm:spPr/>
    </dgm:pt>
    <dgm:pt modelId="{285AF49A-C509-4691-BBEC-DFE1124A7E38}" type="pres">
      <dgm:prSet presAssocID="{1498C00D-C4F0-4FE0-A2D0-BE7B91C69718}" presName="textBox3c" presStyleLbl="revTx" presStyleIdx="2" presStyleCnt="3" custScaleX="93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11BBE4-6789-49C6-8071-E870656D3334}" type="presOf" srcId="{FD97FBE3-F40C-4925-917A-60272892AC5C}" destId="{70B3DDBC-2580-4BCF-883E-FE1EB3C188E6}" srcOrd="0" destOrd="0" presId="urn:microsoft.com/office/officeart/2005/8/layout/arrow2"/>
    <dgm:cxn modelId="{C029055A-1EAA-4D4D-BBD9-28DFDC3D991A}" srcId="{FB7CA42A-AF65-47D7-9948-96C5CA3D06A5}" destId="{1498C00D-C4F0-4FE0-A2D0-BE7B91C69718}" srcOrd="2" destOrd="0" parTransId="{54BBA23D-1E1D-4BD7-9C04-A9645C1124F6}" sibTransId="{D506F6A0-116F-4EE5-AC00-A61697B9F99B}"/>
    <dgm:cxn modelId="{ACF3F425-0D9D-48AF-9313-CBD7C9B7C7E5}" srcId="{FB7CA42A-AF65-47D7-9948-96C5CA3D06A5}" destId="{FD97FBE3-F40C-4925-917A-60272892AC5C}" srcOrd="0" destOrd="0" parTransId="{F38EF5B6-31B5-49DE-9707-602F837D878E}" sibTransId="{FF3CB106-34A0-4506-99CF-A1D0B676C696}"/>
    <dgm:cxn modelId="{6472B920-4488-4DCC-A1ED-D6F312023476}" type="presOf" srcId="{1498C00D-C4F0-4FE0-A2D0-BE7B91C69718}" destId="{285AF49A-C509-4691-BBEC-DFE1124A7E38}" srcOrd="0" destOrd="0" presId="urn:microsoft.com/office/officeart/2005/8/layout/arrow2"/>
    <dgm:cxn modelId="{AE530464-4C92-4D33-942C-0CCFF01E125B}" type="presOf" srcId="{FB7CA42A-AF65-47D7-9948-96C5CA3D06A5}" destId="{ECEF4E4B-884C-44A9-B835-45B29EC8E097}" srcOrd="0" destOrd="0" presId="urn:microsoft.com/office/officeart/2005/8/layout/arrow2"/>
    <dgm:cxn modelId="{3CE5FB86-F5E9-42CF-8896-292FA89C28A7}" type="presOf" srcId="{7214C4CB-F37E-493E-9C04-9930648C09CE}" destId="{FD5F511E-C8A9-4693-B1FB-30533A034724}" srcOrd="0" destOrd="0" presId="urn:microsoft.com/office/officeart/2005/8/layout/arrow2"/>
    <dgm:cxn modelId="{F7D891D7-E400-4457-A9F8-43854F239290}" srcId="{FB7CA42A-AF65-47D7-9948-96C5CA3D06A5}" destId="{7214C4CB-F37E-493E-9C04-9930648C09CE}" srcOrd="1" destOrd="0" parTransId="{F20F7F00-E1B5-4568-9BAC-72A8E4DDD542}" sibTransId="{B63B67F3-6506-4FFE-AA68-681D0912336E}"/>
    <dgm:cxn modelId="{305389A1-67A6-4444-9D6F-6F435841C1E6}" type="presParOf" srcId="{ECEF4E4B-884C-44A9-B835-45B29EC8E097}" destId="{CB8FF02D-23CB-4219-8ABC-F5595D32055A}" srcOrd="0" destOrd="0" presId="urn:microsoft.com/office/officeart/2005/8/layout/arrow2"/>
    <dgm:cxn modelId="{EA59D340-F6C3-42B8-98DA-350799456847}" type="presParOf" srcId="{ECEF4E4B-884C-44A9-B835-45B29EC8E097}" destId="{E1D7C10B-0199-4627-B34C-BEA2AFBC4959}" srcOrd="1" destOrd="0" presId="urn:microsoft.com/office/officeart/2005/8/layout/arrow2"/>
    <dgm:cxn modelId="{61BBA26C-15CF-4520-91F3-AA88EA83A63F}" type="presParOf" srcId="{E1D7C10B-0199-4627-B34C-BEA2AFBC4959}" destId="{256AE037-C056-4C0E-876B-17ECCF5059FA}" srcOrd="0" destOrd="0" presId="urn:microsoft.com/office/officeart/2005/8/layout/arrow2"/>
    <dgm:cxn modelId="{33AE1A97-8CF4-439E-8A76-A8CFECF7939A}" type="presParOf" srcId="{E1D7C10B-0199-4627-B34C-BEA2AFBC4959}" destId="{70B3DDBC-2580-4BCF-883E-FE1EB3C188E6}" srcOrd="1" destOrd="0" presId="urn:microsoft.com/office/officeart/2005/8/layout/arrow2"/>
    <dgm:cxn modelId="{7DD01259-A4F3-49C1-A5E1-49CAEE5AD99C}" type="presParOf" srcId="{E1D7C10B-0199-4627-B34C-BEA2AFBC4959}" destId="{0B208EEE-E98A-4D99-8F21-201AC63DB7AF}" srcOrd="2" destOrd="0" presId="urn:microsoft.com/office/officeart/2005/8/layout/arrow2"/>
    <dgm:cxn modelId="{0AA7767F-87C4-4B7A-92BA-F376DF72726C}" type="presParOf" srcId="{E1D7C10B-0199-4627-B34C-BEA2AFBC4959}" destId="{FD5F511E-C8A9-4693-B1FB-30533A034724}" srcOrd="3" destOrd="0" presId="urn:microsoft.com/office/officeart/2005/8/layout/arrow2"/>
    <dgm:cxn modelId="{B72FD96A-1D5F-4E8A-A694-28850223D513}" type="presParOf" srcId="{E1D7C10B-0199-4627-B34C-BEA2AFBC4959}" destId="{28A60215-C9FB-4680-B53F-6E5BCDED9776}" srcOrd="4" destOrd="0" presId="urn:microsoft.com/office/officeart/2005/8/layout/arrow2"/>
    <dgm:cxn modelId="{EC526FCF-4DC1-4974-9114-FBECB8F2CD9C}" type="presParOf" srcId="{E1D7C10B-0199-4627-B34C-BEA2AFBC4959}" destId="{285AF49A-C509-4691-BBEC-DFE1124A7E38}" srcOrd="5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69574-A769-4C34-9E98-A18E377BD304}">
      <dsp:nvSpPr>
        <dsp:cNvPr id="0" name=""/>
        <dsp:cNvSpPr/>
      </dsp:nvSpPr>
      <dsp:spPr>
        <a:xfrm rot="16200000">
          <a:off x="105521" y="2346"/>
          <a:ext cx="1847718" cy="199557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Региональный фонд финансовой поддержки поселений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1595" y="538201"/>
        <a:ext cx="1672219" cy="923859"/>
      </dsp:txXfrm>
    </dsp:sp>
    <dsp:sp modelId="{9725BC27-7CE6-41FD-8687-A28649A38D29}">
      <dsp:nvSpPr>
        <dsp:cNvPr id="0" name=""/>
        <dsp:cNvSpPr/>
      </dsp:nvSpPr>
      <dsp:spPr>
        <a:xfrm rot="5400000">
          <a:off x="6210455" y="-814"/>
          <a:ext cx="1709402" cy="200025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Районный фонд финансовой поддержки поселений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6364172" y="571965"/>
        <a:ext cx="1701114" cy="854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FF02D-23CB-4219-8ABC-F5595D32055A}">
      <dsp:nvSpPr>
        <dsp:cNvPr id="0" name=""/>
        <dsp:cNvSpPr/>
      </dsp:nvSpPr>
      <dsp:spPr>
        <a:xfrm>
          <a:off x="1477648" y="0"/>
          <a:ext cx="4800633" cy="300039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6AE037-C056-4C0E-876B-17ECCF5059FA}">
      <dsp:nvSpPr>
        <dsp:cNvPr id="0" name=""/>
        <dsp:cNvSpPr/>
      </dsp:nvSpPr>
      <dsp:spPr>
        <a:xfrm>
          <a:off x="2174172" y="2070873"/>
          <a:ext cx="124816" cy="124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3DDBC-2580-4BCF-883E-FE1EB3C188E6}">
      <dsp:nvSpPr>
        <dsp:cNvPr id="0" name=""/>
        <dsp:cNvSpPr/>
      </dsp:nvSpPr>
      <dsp:spPr>
        <a:xfrm>
          <a:off x="1948370" y="2133281"/>
          <a:ext cx="1694968" cy="867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Региональный фонд финансовой поддержки поселений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48370" y="2133281"/>
        <a:ext cx="1694968" cy="867114"/>
      </dsp:txXfrm>
    </dsp:sp>
    <dsp:sp modelId="{0B208EEE-E98A-4D99-8F21-201AC63DB7AF}">
      <dsp:nvSpPr>
        <dsp:cNvPr id="0" name=""/>
        <dsp:cNvSpPr/>
      </dsp:nvSpPr>
      <dsp:spPr>
        <a:xfrm>
          <a:off x="3275918" y="1255365"/>
          <a:ext cx="225629" cy="2256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F511E-C8A9-4693-B1FB-30533A034724}">
      <dsp:nvSpPr>
        <dsp:cNvPr id="0" name=""/>
        <dsp:cNvSpPr/>
      </dsp:nvSpPr>
      <dsp:spPr>
        <a:xfrm>
          <a:off x="3056792" y="1500202"/>
          <a:ext cx="1816033" cy="1368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55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Муниципальный район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56792" y="1500202"/>
        <a:ext cx="1816033" cy="1368171"/>
      </dsp:txXfrm>
    </dsp:sp>
    <dsp:sp modelId="{28A60215-C9FB-4680-B53F-6E5BCDED9776}">
      <dsp:nvSpPr>
        <dsp:cNvPr id="0" name=""/>
        <dsp:cNvSpPr/>
      </dsp:nvSpPr>
      <dsp:spPr>
        <a:xfrm>
          <a:off x="4600892" y="759100"/>
          <a:ext cx="312041" cy="312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AF49A-C509-4691-BBEC-DFE1124A7E38}">
      <dsp:nvSpPr>
        <dsp:cNvPr id="0" name=""/>
        <dsp:cNvSpPr/>
      </dsp:nvSpPr>
      <dsp:spPr>
        <a:xfrm>
          <a:off x="4793868" y="915120"/>
          <a:ext cx="1078241" cy="2085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4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Поселения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93868" y="915120"/>
        <a:ext cx="1078241" cy="2085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F047BB-EFE4-4141-AFC7-3B14301D4B3D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1DFEF8-6898-4CE1-8B9D-2BDDE7108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5140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C29842-43F5-464D-9BE1-BD592D902A5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CCE30-AEF9-4426-842D-309D133D888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60800" y="9458326"/>
            <a:ext cx="29225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99" tIns="45849" rIns="91699" bIns="45849" anchor="b"/>
          <a:lstStyle/>
          <a:p>
            <a:pPr algn="r" defTabSz="874713"/>
            <a:fld id="{976013D6-E4D4-4376-BAA4-DAE11FCC49E9}" type="slidenum">
              <a:rPr lang="ru-RU" sz="1200" b="1">
                <a:solidFill>
                  <a:srgbClr val="000000"/>
                </a:solidFill>
              </a:rPr>
              <a:pPr algn="r" defTabSz="874713"/>
              <a:t>9</a:t>
            </a:fld>
            <a:endParaRPr lang="ru-RU" sz="1200" b="1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1550" y="779463"/>
            <a:ext cx="4894263" cy="367188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3601"/>
            <a:ext cx="5010150" cy="4564063"/>
          </a:xfrm>
          <a:noFill/>
          <a:ln/>
        </p:spPr>
        <p:txBody>
          <a:bodyPr/>
          <a:lstStyle/>
          <a:p>
            <a:pPr algn="just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60800" y="9458326"/>
            <a:ext cx="29225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99" tIns="45849" rIns="91699" bIns="45849" anchor="b"/>
          <a:lstStyle/>
          <a:p>
            <a:pPr algn="r" defTabSz="874713"/>
            <a:fld id="{49D333FC-31AD-4927-BD6F-848412014391}" type="slidenum">
              <a:rPr lang="ru-RU" sz="1200" b="1">
                <a:solidFill>
                  <a:srgbClr val="000000"/>
                </a:solidFill>
              </a:rPr>
              <a:pPr algn="r" defTabSz="874713"/>
              <a:t>10</a:t>
            </a:fld>
            <a:endParaRPr lang="ru-RU" sz="1200" b="1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1550" y="779463"/>
            <a:ext cx="4894263" cy="36718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673601"/>
            <a:ext cx="5010150" cy="4564063"/>
          </a:xfrm>
          <a:noFill/>
          <a:ln/>
        </p:spPr>
        <p:txBody>
          <a:bodyPr/>
          <a:lstStyle/>
          <a:p>
            <a:pPr algn="just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2CCA49-AF8F-40B6-BBD3-C58D2BA4C0DA}" type="datetime1">
              <a:rPr lang="ru-RU" smtClean="0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BAD2E-9B96-49FC-B036-50999C2175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EC2559-AF23-4836-BF29-DF34E3143D11}" type="datetime1">
              <a:rPr lang="ru-RU" smtClean="0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80D81-23EF-4713-BA42-42F33DC9DC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244FA-F054-447E-9489-2FA7B62FC07E}" type="datetime1">
              <a:rPr lang="ru-RU" smtClean="0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08610-1D7B-4699-9E0D-981A815D26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36C4B-6BA4-4C20-8FA9-10B92A39D666}" type="datetime1">
              <a:rPr lang="ru-RU" smtClean="0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293E7-D5BE-4909-98B5-B00F610E34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228A4C-0F85-4CE3-AA8B-06BD0937D8EB}" type="datetime1">
              <a:rPr lang="ru-RU" smtClean="0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E7DDB-7B30-4174-B80D-EA58AC868F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B47341-CDE1-4589-86C3-F8FF7C636707}" type="datetime1">
              <a:rPr lang="ru-RU" smtClean="0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A44F7-F04B-4DE0-B46E-22652C5D87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E709FE-D849-46A6-A94A-2E8C454CEE61}" type="datetime1">
              <a:rPr lang="ru-RU" smtClean="0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1C9D8-BFA2-427D-B5C8-EA7DF93440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60413F-5A18-47ED-AF32-742695B27B6B}" type="datetime1">
              <a:rPr lang="ru-RU" smtClean="0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3694F-B16B-4CA6-A708-95B3702DE0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FC8EBC-CD04-4076-984F-4F60182B83D8}" type="datetime1">
              <a:rPr lang="ru-RU" smtClean="0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D7E9B-904E-43E2-8BD2-392D086455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ED1CD-8061-4D0B-AC29-841CF4F8145B}" type="datetime1">
              <a:rPr lang="ru-RU" smtClean="0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438D2-C511-405A-BA18-1E08E73205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0D1F6-E493-4E73-8FA4-5E31784D0AB7}" type="datetime1">
              <a:rPr lang="ru-RU" smtClean="0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DB4DE-69FF-40A8-AEE3-9C4CEAD52D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A4B00F-EB11-45A5-8ECA-685BE887EA5C}" type="datetime1">
              <a:rPr lang="ru-RU" smtClean="0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491689-6E7B-4AD3-8F48-AB07A0A301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18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1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_____Microsoft_Office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741D2-BACD-4A87-B90A-A4A554D7FB2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611561" y="285728"/>
            <a:ext cx="8136903" cy="35394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3200" dirty="0">
              <a:latin typeface="Tahoma" pitchFamily="34" charset="0"/>
            </a:endParaRP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Palatino Linotype" pitchFamily="18" charset="0"/>
              </a:rPr>
              <a:t>Основные направления расходования средств  по муниципальной программе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Palatino Linotype" pitchFamily="18" charset="0"/>
              </a:rPr>
              <a:t>«Управление муниципальными финансами» на 2019 год и на плановый период 2020-2021 годы</a:t>
            </a:r>
          </a:p>
          <a:p>
            <a:pPr algn="ctr"/>
            <a:endParaRPr lang="ru-RU" sz="3200" dirty="0" smtClean="0">
              <a:solidFill>
                <a:srgbClr val="C00000"/>
              </a:solidFill>
              <a:latin typeface="Palatino Linotype" pitchFamily="18" charset="0"/>
            </a:endParaRPr>
          </a:p>
        </p:txBody>
      </p:sp>
      <p:sp>
        <p:nvSpPr>
          <p:cNvPr id="15363" name="Заголовок 1"/>
          <p:cNvSpPr>
            <a:spLocks/>
          </p:cNvSpPr>
          <p:nvPr/>
        </p:nvSpPr>
        <p:spPr bwMode="auto">
          <a:xfrm>
            <a:off x="250825" y="333375"/>
            <a:ext cx="863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endParaRPr lang="ru-RU" sz="1600" b="1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539552" y="5373216"/>
            <a:ext cx="81758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Докладчик –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заместитель главы администрации района, начальник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финансового управления администрации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Нытвенского муниципального района Н.А.Иванив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97725" y="1739414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8" name="Picture 12" descr="nytvenskii_rayon_c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142875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5"/>
          <p:cNvSpPr txBox="1">
            <a:spLocks noChangeArrowheads="1"/>
          </p:cNvSpPr>
          <p:nvPr/>
        </p:nvSpPr>
        <p:spPr bwMode="auto">
          <a:xfrm>
            <a:off x="7437438" y="1430338"/>
            <a:ext cx="1706562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1400" b="1">
              <a:cs typeface="Times New Roman" pitchFamily="18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6875463" y="6381750"/>
            <a:ext cx="2133600" cy="365125"/>
          </a:xfrm>
        </p:spPr>
        <p:txBody>
          <a:bodyPr/>
          <a:lstStyle/>
          <a:p>
            <a:pPr>
              <a:defRPr/>
            </a:pPr>
            <a:fld id="{CB55F45A-870D-4362-B3C3-2E7E23D65C45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31" name="TextBox 2"/>
          <p:cNvSpPr txBox="1">
            <a:spLocks noChangeArrowheads="1"/>
          </p:cNvSpPr>
          <p:nvPr/>
        </p:nvSpPr>
        <p:spPr bwMode="auto">
          <a:xfrm>
            <a:off x="1219200" y="152400"/>
            <a:ext cx="7467600" cy="935038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>
            <a:spAutoFit/>
          </a:bodyPr>
          <a:lstStyle>
            <a:defPPr>
              <a:defRPr lang="ru-RU"/>
            </a:defPPr>
            <a:lvl1pPr algn="ctr">
              <a:defRPr b="1">
                <a:solidFill>
                  <a:srgbClr val="FFFFCC"/>
                </a:solidFill>
                <a:latin typeface="Arial" charset="0"/>
                <a:ea typeface="+mj-ea"/>
              </a:defRPr>
            </a:lvl1pPr>
          </a:lstStyle>
          <a:p>
            <a:pPr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расходной части бюджета</a:t>
            </a:r>
          </a:p>
          <a:p>
            <a:pPr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 2 чтению, тыс. рублей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2400" y="1295400"/>
          <a:ext cx="8839200" cy="5564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4623"/>
                <a:gridCol w="1394847"/>
                <a:gridCol w="1239865"/>
                <a:gridCol w="1239865"/>
              </a:tblGrid>
              <a:tr h="843674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Наименование расходов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</a:p>
                    <a:p>
                      <a:pPr algn="ctr"/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+9 279,4</a:t>
                      </a:r>
                      <a:endParaRPr lang="ru-RU" sz="22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2020 год</a:t>
                      </a:r>
                    </a:p>
                    <a:p>
                      <a:pPr algn="ctr"/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+5 174,1</a:t>
                      </a:r>
                      <a:endParaRPr lang="ru-RU" sz="2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2021 год</a:t>
                      </a:r>
                    </a:p>
                    <a:p>
                      <a:pPr algn="ctr"/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+4 016,7</a:t>
                      </a:r>
                      <a:endParaRPr lang="ru-RU" sz="2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839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системы образования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+2 942,6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-55,5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-54,7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05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культуры, спорта и формирование здорового образа жизни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/>
                    </a:p>
                    <a:p>
                      <a:pPr algn="ctr"/>
                      <a:r>
                        <a:rPr lang="ru-RU" sz="1600" dirty="0" smtClean="0"/>
                        <a:t>+1 232,5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+1 432,0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+2 385,9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168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Развитие сельского хозяйства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+520,1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+493,9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+480,2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2254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Строительство, реконструкция и приведение в нормативное состояние объектов общественной инфраструктуры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-451,6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+373,9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+343,2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510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Управление муниципальными финансами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+88,4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+102,7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+101,3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88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Функционирование законодательных (представительных) органов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/>
                    </a:p>
                    <a:p>
                      <a:pPr algn="ctr"/>
                      <a:r>
                        <a:rPr lang="ru-RU" sz="1600" dirty="0" smtClean="0"/>
                        <a:t>-88,4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0" i="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i="0" dirty="0" smtClean="0">
                          <a:latin typeface="+mn-lt"/>
                          <a:cs typeface="Times New Roman" pitchFamily="18" charset="0"/>
                        </a:rPr>
                        <a:t>-102,7</a:t>
                      </a:r>
                      <a:endParaRPr lang="ru-RU" sz="1600" b="0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0" i="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i="0" dirty="0" smtClean="0">
                          <a:latin typeface="+mn-lt"/>
                          <a:cs typeface="Times New Roman" pitchFamily="18" charset="0"/>
                        </a:rPr>
                        <a:t>-101,3</a:t>
                      </a:r>
                      <a:endParaRPr lang="ru-RU" sz="1600" b="0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47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n-lt"/>
                          <a:cs typeface="+mn-cs"/>
                        </a:rPr>
                        <a:t>Судебная</a:t>
                      </a:r>
                      <a:r>
                        <a:rPr lang="ru-RU" sz="1600" baseline="0" dirty="0" smtClean="0">
                          <a:latin typeface="+mn-lt"/>
                          <a:cs typeface="+mn-cs"/>
                        </a:rPr>
                        <a:t> система (присяжные заседатели)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+10,9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+11,4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+12,0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5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Другие общегосударственные вопросы (ЗАГС)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+2 108,4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+2 319,3</a:t>
                      </a:r>
                      <a:endParaRPr lang="ru-RU" sz="1600" b="1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+2 551,3</a:t>
                      </a:r>
                      <a:endParaRPr lang="ru-RU" sz="1600" b="1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882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Социальное обеспечение населения (жилье ветеранам и инвалидам)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/>
                    </a:p>
                    <a:p>
                      <a:pPr algn="ctr"/>
                      <a:r>
                        <a:rPr lang="ru-RU" sz="1600" dirty="0" smtClean="0"/>
                        <a:t>+2 916,5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0" i="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i="0" dirty="0" smtClean="0">
                          <a:latin typeface="+mn-lt"/>
                          <a:cs typeface="Times New Roman" pitchFamily="18" charset="0"/>
                        </a:rPr>
                        <a:t>+1 458,3</a:t>
                      </a:r>
                      <a:endParaRPr lang="ru-RU" sz="1600" b="0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b="0" i="0" dirty="0" smtClean="0">
                        <a:latin typeface="+mn-lt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i="0" dirty="0" smtClean="0">
                          <a:latin typeface="+mn-lt"/>
                          <a:cs typeface="Times New Roman" pitchFamily="18" charset="0"/>
                        </a:rPr>
                        <a:t>+729,1</a:t>
                      </a:r>
                      <a:endParaRPr lang="ru-RU" sz="1600" b="0" i="0" dirty="0"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31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Условно-утвержденные расходы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-859,2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-2</a:t>
                      </a:r>
                      <a:r>
                        <a:rPr lang="ru-RU" sz="1600" baseline="0" dirty="0" smtClean="0">
                          <a:latin typeface="+mn-lt"/>
                        </a:rPr>
                        <a:t> 430,3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63" name="Picture 12" descr="nytvenskii_rayon_c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68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pk4\Рабочий стол\CAMYOZJ4CA1DBQLDCAD14WDTCA0Q7AFMCAFO1V7CCARBL6MZCA7QNH4ECA58QAJQCAC52KRRCAKMEJMSCAAZOXXICAU1MI55CA77IGHECA6SWA12CAAB6ZTXCATGMEF9CARBZH7VCA30VB9LCAGSEXYSCAPECTE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000108"/>
            <a:ext cx="514353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49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4450506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3694F-B16B-4CA6-A708-95B3702DE0D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Palatino Linotype" pitchFamily="18" charset="0"/>
              </a:rPr>
              <a:t>Цель программы</a:t>
            </a:r>
            <a:endParaRPr lang="ru-RU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293E7-D5BE-4909-98B5-B00F610E342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28794" y="1500174"/>
            <a:ext cx="5214974" cy="150019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Palatino Linotype" pitchFamily="18" charset="0"/>
              </a:rPr>
              <a:t>Сбалансированность и устойчивость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28794" y="4714884"/>
            <a:ext cx="5286412" cy="157163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Palatino Linotype" pitchFamily="18" charset="0"/>
              </a:rPr>
              <a:t>Повышение эффективности и качества управления финансами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44208" y="3143248"/>
            <a:ext cx="2485542" cy="114300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Palatino Linotype" pitchFamily="18" charset="0"/>
              </a:rPr>
              <a:t>12 целевых показателей</a:t>
            </a:r>
          </a:p>
        </p:txBody>
      </p:sp>
      <p:sp>
        <p:nvSpPr>
          <p:cNvPr id="10" name="Стрелка вправо 9"/>
          <p:cNvSpPr/>
          <p:nvPr/>
        </p:nvSpPr>
        <p:spPr>
          <a:xfrm rot="2213430">
            <a:off x="7212070" y="2173648"/>
            <a:ext cx="1321279" cy="4603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8663487">
            <a:off x="7241510" y="4775183"/>
            <a:ext cx="13278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579" name="Picture 3" descr="C:\Documents and Settings\2\Рабочий стол\картинки\balance-3d-people-man-person-with-clipart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1857356" cy="1714512"/>
          </a:xfrm>
          <a:prstGeom prst="rect">
            <a:avLst/>
          </a:prstGeom>
          <a:noFill/>
        </p:spPr>
      </p:pic>
      <p:pic>
        <p:nvPicPr>
          <p:cNvPr id="24582" name="Picture 6" descr="C:\Documents and Settings\2\Рабочий стол\картинки\487269_stock-photo-bal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14884"/>
            <a:ext cx="1857356" cy="1571636"/>
          </a:xfrm>
          <a:prstGeom prst="rect">
            <a:avLst/>
          </a:prstGeom>
          <a:noFill/>
        </p:spPr>
      </p:pic>
      <p:pic>
        <p:nvPicPr>
          <p:cNvPr id="24583" name="Picture 7" descr="C:\Documents and Settings\2\Рабочий стол\картинки\064339100153609355129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3214686"/>
            <a:ext cx="3214710" cy="1285884"/>
          </a:xfrm>
          <a:prstGeom prst="rect">
            <a:avLst/>
          </a:prstGeom>
          <a:noFill/>
        </p:spPr>
      </p:pic>
      <p:pic>
        <p:nvPicPr>
          <p:cNvPr id="13" name="Picture 12" descr="nytvenskii_rayon_co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3" y="142875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686675" cy="86834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Palatino Linotype" pitchFamily="18" charset="0"/>
                <a:cs typeface="Times New Roman" pitchFamily="18" charset="0"/>
              </a:rPr>
              <a:t>Муниципальная программа «Управление муниципальными финансами в Нытвенском муниципальном районе"</a:t>
            </a:r>
            <a:endParaRPr lang="ru-RU" sz="2800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sp>
        <p:nvSpPr>
          <p:cNvPr id="20493" name="AutoShape 2" descr="https://t4.ftcdn.net/jpg/00/14/37/73/500_F_14377313_0ceR5WvaZ7hIJbt01N7EkZb3rlyLUsi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4" name="AutoShape 4" descr="https://t4.ftcdn.net/jpg/00/14/37/73/500_F_14377313_0ceR5WvaZ7hIJbt01N7EkZb3rlyLUsi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5" name="AutoShape 6" descr="https://t4.ftcdn.net/jpg/00/14/37/73/500_F_14377313_0ceR5WvaZ7hIJbt01N7EkZb3rlyLUsi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498" name="Picture 12" descr="nytvenskii_rayon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42875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500034" y="2214554"/>
            <a:ext cx="1000132" cy="92869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71,7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85918" y="2214554"/>
            <a:ext cx="1000132" cy="92869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95,4 </a:t>
            </a:r>
          </a:p>
          <a:p>
            <a:pPr algn="ct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71802" y="1785926"/>
            <a:ext cx="1714512" cy="135732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176,6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2910" y="335756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28794" y="335756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8992" y="335756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2020-2021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1285852" y="1428736"/>
            <a:ext cx="857256" cy="35719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67544" y="178592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133% (+23,7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https://st2.depositphotos.com/8519970/11622/v/950/depositphotos_116222776-stock-illustration-money-bag-icons-vector-forma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00034" y="4000504"/>
            <a:ext cx="264320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РЕЗЕРВНЫЙ ФОНД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28596" y="4572008"/>
            <a:ext cx="8002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Равнобедренный треугольник 45"/>
          <p:cNvSpPr/>
          <p:nvPr/>
        </p:nvSpPr>
        <p:spPr>
          <a:xfrm rot="5400000">
            <a:off x="1357290" y="4500570"/>
            <a:ext cx="357190" cy="500066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907704" y="4500570"/>
            <a:ext cx="115212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750,0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80112" y="1785926"/>
            <a:ext cx="3135292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поселениям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148064" y="2428868"/>
            <a:ext cx="864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Равнобедренный треугольник 68"/>
          <p:cNvSpPr/>
          <p:nvPr/>
        </p:nvSpPr>
        <p:spPr>
          <a:xfrm rot="5400000">
            <a:off x="5973591" y="2387449"/>
            <a:ext cx="293162" cy="504056"/>
          </a:xfrm>
          <a:prstGeom prst="triangle">
            <a:avLst>
              <a:gd name="adj" fmla="val 4318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588224" y="2428868"/>
            <a:ext cx="93610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69,9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млн. руб.            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635896" y="4286257"/>
            <a:ext cx="222198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ОМСУ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Равнобедренный треугольник 78"/>
          <p:cNvSpPr/>
          <p:nvPr/>
        </p:nvSpPr>
        <p:spPr>
          <a:xfrm rot="5400000">
            <a:off x="4429409" y="4998641"/>
            <a:ext cx="357190" cy="504056"/>
          </a:xfrm>
          <a:prstGeom prst="triangle">
            <a:avLst>
              <a:gd name="adj" fmla="val 535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 rot="10800000" flipV="1">
            <a:off x="6384925" y="5642125"/>
            <a:ext cx="851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Равнобедренный треугольник 83"/>
          <p:cNvSpPr/>
          <p:nvPr/>
        </p:nvSpPr>
        <p:spPr>
          <a:xfrm rot="5400000">
            <a:off x="7345733" y="5551811"/>
            <a:ext cx="357190" cy="576064"/>
          </a:xfrm>
          <a:prstGeom prst="triangle">
            <a:avLst>
              <a:gd name="adj" fmla="val 5721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7524328" y="2636912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172400" y="2348880"/>
            <a:ext cx="792088" cy="7943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+14,0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млн.руб. к 2018 году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 flipH="1">
            <a:off x="3419872" y="5059949"/>
            <a:ext cx="864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932040" y="4714884"/>
            <a:ext cx="85440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14,1 </a:t>
            </a: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млн.</a:t>
            </a:r>
            <a:r>
              <a:rPr lang="en-US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1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516216" y="4525675"/>
            <a:ext cx="244827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Содержание МКУ «ЦБУ г.Нытва»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956376" y="5589240"/>
            <a:ext cx="901904" cy="7687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+10,6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млн.руб. 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 2018 году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857752" y="6072206"/>
            <a:ext cx="1000132" cy="6429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млн.руб. 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 2018 году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flipH="1">
            <a:off x="3428992" y="5572140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Равнобедренный треугольник 39"/>
          <p:cNvSpPr/>
          <p:nvPr/>
        </p:nvSpPr>
        <p:spPr>
          <a:xfrm rot="5400000">
            <a:off x="4431119" y="5498707"/>
            <a:ext cx="357190" cy="504056"/>
          </a:xfrm>
          <a:prstGeom prst="triangle">
            <a:avLst>
              <a:gd name="adj" fmla="val 5357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29190" y="5500702"/>
            <a:ext cx="107157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15,0 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млн. руб.            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6600"/>
                </a:solidFill>
                <a:latin typeface="PT Serif"/>
                <a:ea typeface="+mn-ea"/>
                <a:cs typeface="+mn-cs"/>
              </a:rPr>
              <a:t>Дотации поселениям (млн.рублей)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86808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2166A-E192-49B1-9DF6-543C92AEF25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071802" y="2214554"/>
            <a:ext cx="2857520" cy="92869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Поселения 69,9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1500174"/>
            <a:ext cx="271464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Действующая схема</a:t>
            </a:r>
            <a:endParaRPr lang="ru-RU" dirty="0"/>
          </a:p>
        </p:txBody>
      </p:sp>
      <p:graphicFrame>
        <p:nvGraphicFramePr>
          <p:cNvPr id="9" name="Содержимое 4"/>
          <p:cNvGraphicFramePr>
            <a:graphicFrameLocks/>
          </p:cNvGraphicFramePr>
          <p:nvPr/>
        </p:nvGraphicFramePr>
        <p:xfrm>
          <a:off x="357158" y="3786190"/>
          <a:ext cx="8501122" cy="3071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571472" y="3643314"/>
          <a:ext cx="7929618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071802" y="3571876"/>
            <a:ext cx="264320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Предлагаемая схема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3571868" y="5715016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9387258">
            <a:off x="3821145" y="6052477"/>
            <a:ext cx="1114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Субвенция 13,6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4929190" y="5000636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20149107">
            <a:off x="5170197" y="5325926"/>
            <a:ext cx="12143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Дотация + субвенция 69,9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20215525">
            <a:off x="2058268" y="3317220"/>
            <a:ext cx="1378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Дотация 13,6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2071670" y="2928934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>
            <a:off x="5857884" y="2928934"/>
            <a:ext cx="107157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635655">
            <a:off x="5917855" y="3131018"/>
            <a:ext cx="881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Дотация 56,3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6858016" y="3857628"/>
            <a:ext cx="1571636" cy="11430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69,9</a:t>
            </a:r>
            <a:endParaRPr lang="ru-RU" sz="2400" dirty="0"/>
          </a:p>
        </p:txBody>
      </p:sp>
      <p:pic>
        <p:nvPicPr>
          <p:cNvPr id="20" name="Picture 12" descr="nytvenskii_rayon_co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4313" y="142874"/>
            <a:ext cx="714350" cy="85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60648"/>
            <a:ext cx="7872413" cy="5040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7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Районный фонд финансовой поддержки поселений </a:t>
            </a: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(млн.рублей</a:t>
            </a:r>
            <a:r>
              <a:rPr lang="ru-RU" sz="27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/>
          </a:p>
        </p:txBody>
      </p:sp>
      <p:graphicFrame>
        <p:nvGraphicFramePr>
          <p:cNvPr id="6146" name="Объект 4"/>
          <p:cNvGraphicFramePr>
            <a:graphicFrameLocks noGrp="1"/>
          </p:cNvGraphicFramePr>
          <p:nvPr>
            <p:ph idx="1"/>
          </p:nvPr>
        </p:nvGraphicFramePr>
        <p:xfrm>
          <a:off x="468313" y="1455738"/>
          <a:ext cx="8459787" cy="5016500"/>
        </p:xfrm>
        <a:graphic>
          <a:graphicData uri="http://schemas.openxmlformats.org/presentationml/2006/ole">
            <p:oleObj spid="_x0000_s24580" name="Worksheet" r:id="rId3" imgW="7934241" imgH="4705234" progId="Excel.Sheet.8">
              <p:embed/>
            </p:oleObj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468DA-2105-4047-90DC-2A3A9CD1659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6147" name="Диаграмма 2"/>
          <p:cNvGraphicFramePr>
            <a:graphicFrameLocks/>
          </p:cNvGraphicFramePr>
          <p:nvPr/>
        </p:nvGraphicFramePr>
        <p:xfrm>
          <a:off x="1331913" y="765175"/>
          <a:ext cx="7445375" cy="782638"/>
        </p:xfrm>
        <a:graphic>
          <a:graphicData uri="http://schemas.openxmlformats.org/presentationml/2006/ole">
            <p:oleObj spid="_x0000_s24581" name="Worksheet" r:id="rId4" imgW="7448449" imgH="781099" progId="Excel.Sheet.8">
              <p:embed/>
            </p:oleObj>
          </a:graphicData>
        </a:graphic>
      </p:graphicFrame>
      <p:pic>
        <p:nvPicPr>
          <p:cNvPr id="6150" name="Picture 12" descr="nytvenskii_rayon_co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864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sz="2800" b="1" smtClean="0">
                <a:solidFill>
                  <a:srgbClr val="43741A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дотаций поселениям (млн. рублей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7170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2338" y="1600200"/>
          <a:ext cx="7299325" cy="4525963"/>
        </p:xfrm>
        <a:graphic>
          <a:graphicData uri="http://schemas.openxmlformats.org/presentationml/2006/ole">
            <p:oleObj spid="_x0000_s5123" r:id="rId3" imgW="8998476" imgH="5578323" progId="Excel.Sheet.8">
              <p:embed/>
            </p:oleObj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870A3-11BA-4FB8-9C2C-B83CAAF2024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7173" name="Picture 12" descr="nytvenskii_rayon_c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1752600" y="13716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(+1,5)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57158" y="142852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МКУ «ЦЕНТР БУХГАЛТЕРСКОГО УЧЕТА г.НЫТВА» 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323528" y="2708920"/>
            <a:ext cx="1224136" cy="280831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 ОМСУ </a:t>
            </a:r>
          </a:p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МУ передали функции  ведения бухгалтерского учета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5536" y="1124744"/>
            <a:ext cx="89763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1115616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1124744"/>
            <a:ext cx="1009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1268760"/>
            <a:ext cx="12858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4355976" y="1052736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Расходы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10,5 млн.руб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15206" y="1214422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Штатная численность 21 человек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28728" y="1142984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МКУ «ЦБУ г.Нытва» с 01.01.2019 г.   </a:t>
            </a:r>
          </a:p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907704" y="2643182"/>
            <a:ext cx="1440160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600" dirty="0" smtClean="0"/>
              <a:t>За счет средств  поселений 2,6 млн.руб.</a:t>
            </a:r>
            <a:endParaRPr lang="ru-RU" sz="16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923928" y="2996952"/>
            <a:ext cx="1440000" cy="216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МКУ «ЦБУ г.Нытва»</a:t>
            </a:r>
          </a:p>
          <a:p>
            <a:pPr algn="ctr"/>
            <a:r>
              <a:rPr lang="ru-RU" dirty="0" smtClean="0"/>
              <a:t>10,5 млн.руб.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524328" y="242088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МКУ «ЦБУ г.Нытва»</a:t>
            </a:r>
          </a:p>
          <a:p>
            <a:pPr algn="ctr"/>
            <a:r>
              <a:rPr lang="ru-RU" dirty="0" smtClean="0"/>
              <a:t> 21  человек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868144" y="2420888"/>
            <a:ext cx="1440000" cy="1440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Учреждения и органы власти</a:t>
            </a:r>
          </a:p>
          <a:p>
            <a:pPr algn="ctr"/>
            <a:r>
              <a:rPr lang="ru-RU" sz="1600" dirty="0" smtClean="0"/>
              <a:t>21 человек</a:t>
            </a:r>
            <a:endParaRPr lang="ru-RU" sz="1600" dirty="0"/>
          </a:p>
        </p:txBody>
      </p:sp>
      <p:sp>
        <p:nvSpPr>
          <p:cNvPr id="23" name="Стрелка вверх 22"/>
          <p:cNvSpPr/>
          <p:nvPr/>
        </p:nvSpPr>
        <p:spPr>
          <a:xfrm>
            <a:off x="755576" y="2420888"/>
            <a:ext cx="360040" cy="216024"/>
          </a:xfrm>
          <a:prstGeom prst="up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928794" y="4071942"/>
            <a:ext cx="1491078" cy="14287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600" dirty="0" smtClean="0"/>
              <a:t>За счет средств района 7,9 млн.руб.</a:t>
            </a:r>
            <a:endParaRPr lang="ru-RU" sz="1600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3419872" y="3429000"/>
            <a:ext cx="432048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3491880" y="4293096"/>
            <a:ext cx="36004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 34"/>
          <p:cNvSpPr/>
          <p:nvPr/>
        </p:nvSpPr>
        <p:spPr>
          <a:xfrm>
            <a:off x="6948264" y="2852936"/>
            <a:ext cx="914400" cy="648072"/>
          </a:xfrm>
          <a:prstGeom prst="mathEqua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24128" y="4293096"/>
            <a:ext cx="3096344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 algn="just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Цели: </a:t>
            </a:r>
          </a:p>
          <a:p>
            <a:pPr marL="457200" indent="-457200" algn="just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-Повышение качества учета</a:t>
            </a:r>
          </a:p>
          <a:p>
            <a:pPr marL="457200" indent="-457200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-Сокращение затрат на ведение учета </a:t>
            </a:r>
          </a:p>
          <a:p>
            <a:pPr marL="457200" indent="-457200" algn="just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 -Повышение прозрачности учетных процессов</a:t>
            </a:r>
          </a:p>
          <a:p>
            <a:pPr marL="457200" indent="-457200" algn="just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-Повышение скорости выполняемых функций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5733256"/>
            <a:ext cx="1979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7030A0"/>
                </a:solidFill>
              </a:rPr>
              <a:t>53 АУ и БУ передадут бухгалтерский учет к маю 2020г. </a:t>
            </a:r>
            <a:endParaRPr lang="ru-RU" sz="15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3503BE-E54A-4669-8FAB-59D94FEE17A3}" type="slidenum">
              <a:rPr lang="ru-RU" smtClean="0">
                <a:solidFill>
                  <a:srgbClr val="898989"/>
                </a:solidFill>
              </a:rPr>
              <a:pPr/>
              <a:t>8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696200" cy="685800"/>
          </a:xfrm>
          <a:solidFill>
            <a:schemeClr val="bg1"/>
          </a:solidFill>
          <a:ln>
            <a:solidFill>
              <a:schemeClr val="bg2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приватизации муниципального имущества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132856"/>
            <a:ext cx="5292080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4716016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2" descr="nytvenskii_rayon_c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52400"/>
            <a:ext cx="68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Box 6"/>
          <p:cNvSpPr txBox="1">
            <a:spLocks noChangeArrowheads="1"/>
          </p:cNvSpPr>
          <p:nvPr/>
        </p:nvSpPr>
        <p:spPr bwMode="auto">
          <a:xfrm>
            <a:off x="1907704" y="1340768"/>
            <a:ext cx="5040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Пермский край, г.Нытва, пр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Ленина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д.1</a:t>
            </a:r>
          </a:p>
        </p:txBody>
      </p:sp>
      <p:sp>
        <p:nvSpPr>
          <p:cNvPr id="2058" name="TextBox 7"/>
          <p:cNvSpPr txBox="1">
            <a:spLocks noChangeArrowheads="1"/>
          </p:cNvSpPr>
          <p:nvPr/>
        </p:nvSpPr>
        <p:spPr bwMode="auto">
          <a:xfrm>
            <a:off x="0" y="206084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Нежилое помещение на цокольном этаже 5-ти этажного жилого дома площадью 19,4 кв. м.,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в том числе места общего пользования  - 1,8 кв.м. </a:t>
            </a:r>
          </a:p>
        </p:txBody>
      </p:sp>
      <p:sp>
        <p:nvSpPr>
          <p:cNvPr id="2059" name="TextBox 8"/>
          <p:cNvSpPr txBox="1">
            <a:spLocks noChangeArrowheads="1"/>
          </p:cNvSpPr>
          <p:nvPr/>
        </p:nvSpPr>
        <p:spPr bwMode="auto">
          <a:xfrm>
            <a:off x="1295400" y="6324600"/>
            <a:ext cx="174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помещение № 1</a:t>
            </a:r>
          </a:p>
        </p:txBody>
      </p:sp>
      <p:sp>
        <p:nvSpPr>
          <p:cNvPr id="2060" name="TextBox 9"/>
          <p:cNvSpPr txBox="1">
            <a:spLocks noChangeArrowheads="1"/>
          </p:cNvSpPr>
          <p:nvPr/>
        </p:nvSpPr>
        <p:spPr bwMode="auto">
          <a:xfrm>
            <a:off x="6248400" y="6324600"/>
            <a:ext cx="174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помещение № 4</a:t>
            </a:r>
          </a:p>
        </p:txBody>
      </p:sp>
      <p:sp>
        <p:nvSpPr>
          <p:cNvPr id="2061" name="TextBox 9"/>
          <p:cNvSpPr txBox="1">
            <a:spLocks noChangeArrowheads="1"/>
          </p:cNvSpPr>
          <p:nvPr/>
        </p:nvSpPr>
        <p:spPr bwMode="auto">
          <a:xfrm>
            <a:off x="3505200" y="6324600"/>
            <a:ext cx="2179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на поэтажном плане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3131840" y="6525344"/>
            <a:ext cx="461962" cy="15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796136" y="6525344"/>
            <a:ext cx="563562" cy="1588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3200400" y="5257800"/>
            <a:ext cx="2514600" cy="762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183 тыс. рублей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5"/>
          <p:cNvSpPr txBox="1">
            <a:spLocks noChangeArrowheads="1"/>
          </p:cNvSpPr>
          <p:nvPr/>
        </p:nvSpPr>
        <p:spPr bwMode="auto">
          <a:xfrm>
            <a:off x="7437438" y="1430338"/>
            <a:ext cx="1706562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1400" b="1">
              <a:cs typeface="Times New Roman" pitchFamily="18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6875463" y="6381750"/>
            <a:ext cx="2133600" cy="365125"/>
          </a:xfrm>
        </p:spPr>
        <p:txBody>
          <a:bodyPr/>
          <a:lstStyle/>
          <a:p>
            <a:pPr>
              <a:defRPr/>
            </a:pPr>
            <a:fld id="{59FF9F8A-BF56-4C56-89C8-24DD18A49C32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31" name="TextBox 2"/>
          <p:cNvSpPr txBox="1">
            <a:spLocks noChangeArrowheads="1"/>
          </p:cNvSpPr>
          <p:nvPr/>
        </p:nvSpPr>
        <p:spPr bwMode="auto">
          <a:xfrm>
            <a:off x="1219200" y="152400"/>
            <a:ext cx="7467600" cy="935038"/>
          </a:xfrm>
          <a:prstGeom prst="rect">
            <a:avLst/>
          </a:prstGeom>
          <a:noFill/>
          <a:ln>
            <a:noFill/>
          </a:ln>
          <a:extLst/>
        </p:spPr>
        <p:txBody>
          <a:bodyPr lIns="36000" tIns="36000" rIns="36000" bIns="36000" anchor="ctr">
            <a:spAutoFit/>
          </a:bodyPr>
          <a:lstStyle>
            <a:defPPr>
              <a:defRPr lang="ru-RU"/>
            </a:defPPr>
            <a:lvl1pPr algn="ctr">
              <a:defRPr b="1">
                <a:solidFill>
                  <a:srgbClr val="FFFFCC"/>
                </a:solidFill>
                <a:latin typeface="Arial" charset="0"/>
                <a:ea typeface="+mj-ea"/>
              </a:defRPr>
            </a:lvl1pPr>
          </a:lstStyle>
          <a:p>
            <a:pPr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доходной части бюджета</a:t>
            </a:r>
          </a:p>
          <a:p>
            <a:pPr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 2 чтению, тыс. рублей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2400" y="1371600"/>
          <a:ext cx="8839199" cy="5235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199"/>
                <a:gridCol w="1371600"/>
                <a:gridCol w="1219200"/>
                <a:gridCol w="1219200"/>
              </a:tblGrid>
              <a:tr h="1002499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  <a:endParaRPr lang="ru-RU" sz="1800" i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+9 632,1</a:t>
                      </a: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+5 174,1</a:t>
                      </a:r>
                      <a:endParaRPr lang="ru-RU" sz="2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+4 016,7</a:t>
                      </a:r>
                      <a:endParaRPr lang="ru-RU" sz="2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2253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40194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+1 203,5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+985,1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+748,1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40194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Дополнительный норматив отчислений от НДФЛ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+980,6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+729,7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+498,8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40194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-164,5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-339,6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-525,7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46953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активов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+183,0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52253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77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Субвенция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+5 055,9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+3 798,9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+3 295,6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401946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+2 373,5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pic>
        <p:nvPicPr>
          <p:cNvPr id="3134" name="Picture 12" descr="nytvenskii_rayon_co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52400"/>
            <a:ext cx="68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6531</TotalTime>
  <Words>613</Words>
  <Application>Microsoft Office PowerPoint</Application>
  <PresentationFormat>Экран (4:3)</PresentationFormat>
  <Paragraphs>199</Paragraphs>
  <Slides>11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Worksheet</vt:lpstr>
      <vt:lpstr>Лист Microsoft Office Excel 97-2003</vt:lpstr>
      <vt:lpstr>Слайд 1</vt:lpstr>
      <vt:lpstr>Цель программы</vt:lpstr>
      <vt:lpstr>Муниципальная программа «Управление муниципальными финансами в Нытвенском муниципальном районе"</vt:lpstr>
      <vt:lpstr>Дотации поселениям (млн.рублей)</vt:lpstr>
      <vt:lpstr>Районный фонд финансовой поддержки поселений  (млн.рублей) </vt:lpstr>
      <vt:lpstr>Сравнительный анализ дотаций поселениям (млн. рублей)</vt:lpstr>
      <vt:lpstr>Слайд 7</vt:lpstr>
      <vt:lpstr>План приватизации муниципального имущества</vt:lpstr>
      <vt:lpstr>Слайд 9</vt:lpstr>
      <vt:lpstr>Слайд 10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</cp:lastModifiedBy>
  <cp:revision>962</cp:revision>
  <dcterms:modified xsi:type="dcterms:W3CDTF">2019-01-21T11:09:37Z</dcterms:modified>
</cp:coreProperties>
</file>