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8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7" d="100"/>
          <a:sy n="107" d="100"/>
        </p:scale>
        <p:origin x="-204" y="17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F339-B749-49F3-808B-849E3D7F8A0A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A172822-C929-4A03-AA49-39FC93F73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F339-B749-49F3-808B-849E3D7F8A0A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2822-C929-4A03-AA49-39FC93F73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F339-B749-49F3-808B-849E3D7F8A0A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2822-C929-4A03-AA49-39FC93F73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F339-B749-49F3-808B-849E3D7F8A0A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A172822-C929-4A03-AA49-39FC93F73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F339-B749-49F3-808B-849E3D7F8A0A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2822-C929-4A03-AA49-39FC93F738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F339-B749-49F3-808B-849E3D7F8A0A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2822-C929-4A03-AA49-39FC93F73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F339-B749-49F3-808B-849E3D7F8A0A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A172822-C929-4A03-AA49-39FC93F738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F339-B749-49F3-808B-849E3D7F8A0A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2822-C929-4A03-AA49-39FC93F73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F339-B749-49F3-808B-849E3D7F8A0A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2822-C929-4A03-AA49-39FC93F73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F339-B749-49F3-808B-849E3D7F8A0A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2822-C929-4A03-AA49-39FC93F73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F339-B749-49F3-808B-849E3D7F8A0A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2822-C929-4A03-AA49-39FC93F738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865F339-B749-49F3-808B-849E3D7F8A0A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A172822-C929-4A03-AA49-39FC93F738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76864" cy="2423120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Глава муниципального района – </a:t>
            </a:r>
          </a:p>
          <a:p>
            <a:pPr marR="0" algn="r"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глава администрации Нытвенского </a:t>
            </a:r>
          </a:p>
          <a:p>
            <a:pPr marR="0" algn="r"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</a:t>
            </a:r>
          </a:p>
          <a:p>
            <a:pPr marR="0" algn="r"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Ринат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Хаертдинов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gerb-nytvenskogo-rayon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741" y="260648"/>
            <a:ext cx="592931" cy="102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2"/>
          <p:cNvGrpSpPr>
            <a:grpSpLocks/>
          </p:cNvGrpSpPr>
          <p:nvPr/>
        </p:nvGrpSpPr>
        <p:grpSpPr bwMode="auto">
          <a:xfrm rot="5400000">
            <a:off x="4443057" y="-4443055"/>
            <a:ext cx="257889" cy="9144000"/>
            <a:chOff x="0" y="-6"/>
            <a:chExt cx="437" cy="4329"/>
          </a:xfrm>
        </p:grpSpPr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0" y="-6"/>
              <a:ext cx="156" cy="4329"/>
              <a:chOff x="0" y="-6"/>
              <a:chExt cx="156" cy="4329"/>
            </a:xfrm>
          </p:grpSpPr>
          <p:sp>
            <p:nvSpPr>
              <p:cNvPr id="12" name="AutoShape 4"/>
              <p:cNvSpPr>
                <a:spLocks noChangeArrowheads="1"/>
              </p:cNvSpPr>
              <p:nvPr/>
            </p:nvSpPr>
            <p:spPr bwMode="auto">
              <a:xfrm>
                <a:off x="0" y="-6"/>
                <a:ext cx="156" cy="4329"/>
              </a:xfrm>
              <a:prstGeom prst="roundRect">
                <a:avLst>
                  <a:gd name="adj" fmla="val 639"/>
                </a:avLst>
              </a:pr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159" y="-6"/>
              <a:ext cx="77" cy="4329"/>
              <a:chOff x="159" y="-6"/>
              <a:chExt cx="77" cy="4329"/>
            </a:xfrm>
          </p:grpSpPr>
          <p:sp>
            <p:nvSpPr>
              <p:cNvPr id="11" name="AutoShape 6"/>
              <p:cNvSpPr>
                <a:spLocks noChangeArrowheads="1"/>
              </p:cNvSpPr>
              <p:nvPr/>
            </p:nvSpPr>
            <p:spPr bwMode="auto">
              <a:xfrm>
                <a:off x="159" y="-6"/>
                <a:ext cx="77" cy="4329"/>
              </a:xfrm>
              <a:prstGeom prst="roundRect">
                <a:avLst>
                  <a:gd name="adj" fmla="val 1278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237" y="-6"/>
              <a:ext cx="200" cy="4329"/>
              <a:chOff x="237" y="-6"/>
              <a:chExt cx="200" cy="4329"/>
            </a:xfrm>
          </p:grpSpPr>
          <p:sp>
            <p:nvSpPr>
              <p:cNvPr id="10" name="AutoShape 8"/>
              <p:cNvSpPr>
                <a:spLocks noChangeArrowheads="1"/>
              </p:cNvSpPr>
              <p:nvPr/>
            </p:nvSpPr>
            <p:spPr bwMode="auto">
              <a:xfrm>
                <a:off x="237" y="-6"/>
                <a:ext cx="200" cy="4329"/>
              </a:xfrm>
              <a:prstGeom prst="roundRect">
                <a:avLst>
                  <a:gd name="adj" fmla="val 185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</p:grpSp>
      <p:sp>
        <p:nvSpPr>
          <p:cNvPr id="13" name="TextBox 12"/>
          <p:cNvSpPr txBox="1"/>
          <p:nvPr/>
        </p:nvSpPr>
        <p:spPr>
          <a:xfrm>
            <a:off x="827584" y="1052736"/>
            <a:ext cx="79208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Муниципальная программа </a:t>
            </a:r>
            <a:b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«Развитие сельского хозяйства </a:t>
            </a:r>
            <a:b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 устойчивое развитие сельских территорий </a:t>
            </a:r>
            <a:b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Нытвенском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муниципальном районе»</a:t>
            </a:r>
            <a:endParaRPr lang="ru-RU" sz="2400" dirty="0" smtClean="0"/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2018 году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плановый период 2019-2021 годы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3568" y="1844824"/>
          <a:ext cx="7488830" cy="374441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497766"/>
                <a:gridCol w="1497766"/>
                <a:gridCol w="1497766"/>
                <a:gridCol w="1497766"/>
                <a:gridCol w="1497766"/>
              </a:tblGrid>
              <a:tr h="468052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/>
                        <a:t>Источники финансирования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Расходы (тыс.руб.)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8052">
                <a:tc vMerge="1">
                  <a:txBody>
                    <a:bodyPr/>
                    <a:lstStyle/>
                    <a:p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2019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01" marR="613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2020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01" marR="613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2021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01" marR="613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Итого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01" marR="61301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Всего, в  том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числе: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01" marR="613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7380,3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61301" marR="613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6687,9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61301" marR="613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6591,1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61301" marR="613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20659,3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61301" marR="61301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Р</a:t>
                      </a:r>
                      <a:r>
                        <a:rPr lang="ru-RU" sz="1400" dirty="0" smtClean="0"/>
                        <a:t>айонный </a:t>
                      </a:r>
                      <a:r>
                        <a:rPr lang="ru-RU" sz="1400" dirty="0"/>
                        <a:t>бюджет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01" marR="613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6235,9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61301" marR="613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6003,2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61301" marR="613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5916,4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61301" marR="613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18155,5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61301" marR="61301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К</a:t>
                      </a:r>
                      <a:r>
                        <a:rPr lang="ru-RU" sz="1400" dirty="0" smtClean="0"/>
                        <a:t>раевой </a:t>
                      </a:r>
                      <a:r>
                        <a:rPr lang="ru-RU" sz="1400" dirty="0"/>
                        <a:t>бюджет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01" marR="613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700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61301" marR="613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684,7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61301" marR="613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674,7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61301" marR="613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2059,4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61301" marR="61301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Ф</a:t>
                      </a:r>
                      <a:r>
                        <a:rPr lang="ru-RU" sz="1400" dirty="0" smtClean="0"/>
                        <a:t>едеральный </a:t>
                      </a:r>
                      <a:r>
                        <a:rPr lang="ru-RU" sz="1400" dirty="0"/>
                        <a:t>бюджет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01" marR="613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0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61301" marR="613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0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61301" marR="613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0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61301" marR="613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0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61301" marR="61301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Б</a:t>
                      </a:r>
                      <a:r>
                        <a:rPr lang="ru-RU" sz="1400" dirty="0" smtClean="0"/>
                        <a:t>юджет </a:t>
                      </a:r>
                      <a:r>
                        <a:rPr lang="ru-RU" sz="1400" dirty="0"/>
                        <a:t>поселений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01" marR="613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444,4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61301" marR="613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0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61301" marR="613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0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61301" marR="613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444,4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61301" marR="61301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В</a:t>
                      </a:r>
                      <a:r>
                        <a:rPr lang="ru-RU" sz="1400" dirty="0" smtClean="0"/>
                        <a:t>небюджетные  </a:t>
                      </a:r>
                      <a:r>
                        <a:rPr lang="ru-RU" sz="1400" dirty="0"/>
                        <a:t>источники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01" marR="613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0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61301" marR="613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0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61301" marR="613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0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61301" marR="613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0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61301" marR="61301" marT="0" marB="0" anchor="ctr"/>
                </a:tc>
              </a:tr>
            </a:tbl>
          </a:graphicData>
        </a:graphic>
      </p:graphicFrame>
      <p:grpSp>
        <p:nvGrpSpPr>
          <p:cNvPr id="8" name="Group 2"/>
          <p:cNvGrpSpPr>
            <a:grpSpLocks/>
          </p:cNvGrpSpPr>
          <p:nvPr/>
        </p:nvGrpSpPr>
        <p:grpSpPr bwMode="auto">
          <a:xfrm rot="5400000">
            <a:off x="4443057" y="-4443055"/>
            <a:ext cx="257889" cy="9144000"/>
            <a:chOff x="0" y="-6"/>
            <a:chExt cx="437" cy="4329"/>
          </a:xfrm>
        </p:grpSpPr>
        <p:grpSp>
          <p:nvGrpSpPr>
            <p:cNvPr id="9" name="Group 3"/>
            <p:cNvGrpSpPr>
              <a:grpSpLocks/>
            </p:cNvGrpSpPr>
            <p:nvPr/>
          </p:nvGrpSpPr>
          <p:grpSpPr bwMode="auto">
            <a:xfrm>
              <a:off x="0" y="-6"/>
              <a:ext cx="156" cy="4329"/>
              <a:chOff x="0" y="-6"/>
              <a:chExt cx="156" cy="4329"/>
            </a:xfrm>
          </p:grpSpPr>
          <p:sp>
            <p:nvSpPr>
              <p:cNvPr id="14" name="AutoShape 4"/>
              <p:cNvSpPr>
                <a:spLocks noChangeArrowheads="1"/>
              </p:cNvSpPr>
              <p:nvPr/>
            </p:nvSpPr>
            <p:spPr bwMode="auto">
              <a:xfrm>
                <a:off x="0" y="-6"/>
                <a:ext cx="156" cy="4329"/>
              </a:xfrm>
              <a:prstGeom prst="roundRect">
                <a:avLst>
                  <a:gd name="adj" fmla="val 639"/>
                </a:avLst>
              </a:pr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10" name="Group 5"/>
            <p:cNvGrpSpPr>
              <a:grpSpLocks/>
            </p:cNvGrpSpPr>
            <p:nvPr/>
          </p:nvGrpSpPr>
          <p:grpSpPr bwMode="auto">
            <a:xfrm>
              <a:off x="159" y="-6"/>
              <a:ext cx="77" cy="4329"/>
              <a:chOff x="159" y="-6"/>
              <a:chExt cx="77" cy="4329"/>
            </a:xfrm>
          </p:grpSpPr>
          <p:sp>
            <p:nvSpPr>
              <p:cNvPr id="13" name="AutoShape 6"/>
              <p:cNvSpPr>
                <a:spLocks noChangeArrowheads="1"/>
              </p:cNvSpPr>
              <p:nvPr/>
            </p:nvSpPr>
            <p:spPr bwMode="auto">
              <a:xfrm>
                <a:off x="159" y="-6"/>
                <a:ext cx="77" cy="4329"/>
              </a:xfrm>
              <a:prstGeom prst="roundRect">
                <a:avLst>
                  <a:gd name="adj" fmla="val 1278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237" y="-6"/>
              <a:ext cx="200" cy="4329"/>
              <a:chOff x="237" y="-6"/>
              <a:chExt cx="200" cy="4329"/>
            </a:xfrm>
          </p:grpSpPr>
          <p:sp>
            <p:nvSpPr>
              <p:cNvPr id="12" name="AutoShape 8"/>
              <p:cNvSpPr>
                <a:spLocks noChangeArrowheads="1"/>
              </p:cNvSpPr>
              <p:nvPr/>
            </p:nvSpPr>
            <p:spPr bwMode="auto">
              <a:xfrm>
                <a:off x="237" y="-6"/>
                <a:ext cx="200" cy="4329"/>
              </a:xfrm>
              <a:prstGeom prst="roundRect">
                <a:avLst>
                  <a:gd name="adj" fmla="val 185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</p:grpSp>
      <p:pic>
        <p:nvPicPr>
          <p:cNvPr id="15" name="Рисунок 14" descr="gerb-nytvenskogo-rayon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741" y="260648"/>
            <a:ext cx="592931" cy="102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827584" y="260648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Муниципальная программа </a:t>
            </a:r>
            <a:b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«Развитие сельского хозяйства </a:t>
            </a:r>
            <a:b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 устойчивое развитие сельских территорий»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9" y="1988840"/>
          <a:ext cx="8496942" cy="4404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32314"/>
                <a:gridCol w="2832314"/>
                <a:gridCol w="2832314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Цель</a:t>
                      </a:r>
                      <a:r>
                        <a:rPr lang="ru-RU" sz="1200" baseline="0" dirty="0" smtClean="0"/>
                        <a:t> - </a:t>
                      </a:r>
                      <a:r>
                        <a:rPr lang="ru-RU" sz="1200" dirty="0" smtClean="0"/>
                        <a:t>Создание условий для развития производства и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реализации сельскохозяйственной продукции</a:t>
                      </a:r>
                      <a:endParaRPr lang="ru-RU" sz="12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Подпрограммы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«Создание условий для развития сельского хозяйства»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«Устойчивое развитие сельских территорий»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«Обеспечение реализации муниципальной программы»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4380,7 </a:t>
                      </a:r>
                      <a:r>
                        <a:rPr lang="ru-RU" sz="1200" dirty="0" err="1" smtClean="0"/>
                        <a:t>тыс.руб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400,0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err="1" smtClean="0"/>
                        <a:t>тыс.руб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2599,6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err="1" smtClean="0"/>
                        <a:t>тыс.руб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222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Мероприятия:</a:t>
                      </a:r>
                    </a:p>
                    <a:p>
                      <a:pPr marL="0" marR="0" lvl="0" indent="222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  Поддержка кадрового потенциала</a:t>
                      </a:r>
                    </a:p>
                    <a:p>
                      <a:pPr marL="0" marR="0" lvl="0" indent="222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 </a:t>
                      </a:r>
                      <a:r>
                        <a:rPr lang="ru-RU" sz="1200" dirty="0" smtClean="0"/>
                        <a:t> Предоставление субсидий на посев (подсев) многолетних трав»</a:t>
                      </a: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222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 </a:t>
                      </a:r>
                      <a:r>
                        <a:rPr kumimoji="0" lang="ru-RU" sz="1200" u="none" strike="noStrike" cap="none" normalizeH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lang="ru-RU" sz="1200" dirty="0" smtClean="0"/>
                        <a:t>Проведение обучающих семинаров, конференций</a:t>
                      </a: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222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Поддержка племенного</a:t>
                      </a:r>
                      <a:r>
                        <a:rPr kumimoji="0" lang="ru-RU" sz="1200" u="none" strike="noStrike" cap="none" normalizeH="0" dirty="0" smtClean="0">
                          <a:ln>
                            <a:noFill/>
                          </a:ln>
                          <a:effectLst/>
                        </a:rPr>
                        <a:t> коневодства</a:t>
                      </a:r>
                    </a:p>
                    <a:p>
                      <a:pPr marL="0" marR="0" lvl="0" indent="222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lang="ru-RU" sz="1200" dirty="0" smtClean="0"/>
                        <a:t> Организация и проведение ярмарочных мероприятий.</a:t>
                      </a:r>
                    </a:p>
                    <a:p>
                      <a:pPr marL="0" marR="0" lvl="0" indent="222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lang="ru-RU" sz="1200" dirty="0" smtClean="0"/>
                        <a:t> Поддержка КФХ</a:t>
                      </a:r>
                    </a:p>
                    <a:p>
                      <a:pPr marL="0" marR="0" lvl="0" indent="222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lang="ru-RU" sz="1200" dirty="0" smtClean="0"/>
                        <a:t> Возмещение части  процентной ставки по долгосрочным, среднесрочным и краткосрочным кредитам, взятым МФХ</a:t>
                      </a: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Мероприятия:</a:t>
                      </a:r>
                    </a:p>
                    <a:p>
                      <a:pPr algn="ctr"/>
                      <a:r>
                        <a:rPr lang="ru-RU" sz="1200" dirty="0" smtClean="0"/>
                        <a:t>1.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 Улучшение жилищных условий граждан, проживающих в сельской местности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Мероприятие: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 Содержание органов местного</a:t>
                      </a:r>
                      <a:r>
                        <a:rPr kumimoji="0" lang="ru-RU" sz="1200" u="none" strike="noStrike" cap="none" normalizeH="0" dirty="0" smtClean="0">
                          <a:ln>
                            <a:noFill/>
                          </a:ln>
                          <a:effectLst/>
                        </a:rPr>
                        <a:t> самоуправления</a:t>
                      </a: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 rot="5400000">
            <a:off x="4443057" y="-4443055"/>
            <a:ext cx="257889" cy="9144000"/>
            <a:chOff x="0" y="-6"/>
            <a:chExt cx="437" cy="4329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0" y="-6"/>
              <a:ext cx="156" cy="4329"/>
              <a:chOff x="0" y="-6"/>
              <a:chExt cx="156" cy="4329"/>
            </a:xfrm>
          </p:grpSpPr>
          <p:sp>
            <p:nvSpPr>
              <p:cNvPr id="13" name="AutoShape 4"/>
              <p:cNvSpPr>
                <a:spLocks noChangeArrowheads="1"/>
              </p:cNvSpPr>
              <p:nvPr/>
            </p:nvSpPr>
            <p:spPr bwMode="auto">
              <a:xfrm>
                <a:off x="0" y="-6"/>
                <a:ext cx="156" cy="4329"/>
              </a:xfrm>
              <a:prstGeom prst="roundRect">
                <a:avLst>
                  <a:gd name="adj" fmla="val 639"/>
                </a:avLst>
              </a:pr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159" y="-6"/>
              <a:ext cx="77" cy="4329"/>
              <a:chOff x="159" y="-6"/>
              <a:chExt cx="77" cy="4329"/>
            </a:xfrm>
          </p:grpSpPr>
          <p:sp>
            <p:nvSpPr>
              <p:cNvPr id="12" name="AutoShape 6"/>
              <p:cNvSpPr>
                <a:spLocks noChangeArrowheads="1"/>
              </p:cNvSpPr>
              <p:nvPr/>
            </p:nvSpPr>
            <p:spPr bwMode="auto">
              <a:xfrm>
                <a:off x="159" y="-6"/>
                <a:ext cx="77" cy="4329"/>
              </a:xfrm>
              <a:prstGeom prst="roundRect">
                <a:avLst>
                  <a:gd name="adj" fmla="val 1278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237" y="-6"/>
              <a:ext cx="200" cy="4329"/>
              <a:chOff x="237" y="-6"/>
              <a:chExt cx="200" cy="4329"/>
            </a:xfrm>
          </p:grpSpPr>
          <p:sp>
            <p:nvSpPr>
              <p:cNvPr id="11" name="AutoShape 8"/>
              <p:cNvSpPr>
                <a:spLocks noChangeArrowheads="1"/>
              </p:cNvSpPr>
              <p:nvPr/>
            </p:nvSpPr>
            <p:spPr bwMode="auto">
              <a:xfrm>
                <a:off x="237" y="-6"/>
                <a:ext cx="200" cy="4329"/>
              </a:xfrm>
              <a:prstGeom prst="roundRect">
                <a:avLst>
                  <a:gd name="adj" fmla="val 185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</p:grpSp>
      <p:pic>
        <p:nvPicPr>
          <p:cNvPr id="14" name="Рисунок 13" descr="gerb-nytvenskogo-rayon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741" y="260648"/>
            <a:ext cx="592931" cy="102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827584" y="260648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Муниципальная программа </a:t>
            </a:r>
            <a:b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«Развитие сельского хозяйства </a:t>
            </a:r>
            <a:b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 устойчивое развитие сельских территорий»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15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08549"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Подпрограмма 1</a:t>
                      </a:r>
                    </a:p>
                    <a:p>
                      <a:pPr algn="ctr"/>
                      <a:r>
                        <a:rPr lang="ru-RU" sz="1200" dirty="0" smtClean="0"/>
                        <a:t> «Создание условий для развития сельского хозяйства» на 2019 год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45129"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Основное мероприятие «Создание условий для развития АПК»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37071"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lang="ru-RU" sz="1200" dirty="0" smtClean="0"/>
                        <a:t>Мероприятие</a:t>
                      </a:r>
                    </a:p>
                    <a:p>
                      <a:pPr algn="ctr">
                        <a:lnSpc>
                          <a:spcPts val="1650"/>
                        </a:lnSpc>
                      </a:pPr>
                      <a:r>
                        <a:rPr lang="ru-RU" sz="1200" dirty="0" smtClean="0"/>
                        <a:t>«Предоставление субсидий на посев (подсев) многолетних трав»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defTabSz="914024">
                        <a:lnSpc>
                          <a:spcPts val="1605"/>
                        </a:lnSpc>
                        <a:spcBef>
                          <a:spcPts val="80"/>
                        </a:spcBef>
                      </a:pPr>
                      <a:r>
                        <a:rPr lang="ru-RU" sz="1200" dirty="0" smtClean="0"/>
                        <a:t>Мероприятие</a:t>
                      </a:r>
                    </a:p>
                    <a:p>
                      <a:pPr algn="ctr" defTabSz="914024">
                        <a:lnSpc>
                          <a:spcPts val="1605"/>
                        </a:lnSpc>
                        <a:spcBef>
                          <a:spcPts val="80"/>
                        </a:spcBef>
                      </a:pPr>
                      <a:r>
                        <a:rPr lang="ru-RU" sz="1200" dirty="0" smtClean="0"/>
                        <a:t>«Проведение обучающих семинаров, конференций»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defTabSz="914024">
                        <a:lnSpc>
                          <a:spcPts val="1605"/>
                        </a:lnSpc>
                        <a:spcBef>
                          <a:spcPts val="80"/>
                        </a:spcBef>
                      </a:pPr>
                      <a:r>
                        <a:rPr lang="ru-RU" sz="1200" dirty="0" smtClean="0"/>
                        <a:t>Мероприятие </a:t>
                      </a:r>
                    </a:p>
                    <a:p>
                      <a:pPr algn="ctr" defTabSz="914024">
                        <a:lnSpc>
                          <a:spcPts val="1605"/>
                        </a:lnSpc>
                        <a:spcBef>
                          <a:spcPts val="80"/>
                        </a:spcBef>
                      </a:pPr>
                      <a:r>
                        <a:rPr lang="ru-RU" sz="1200" dirty="0" smtClean="0"/>
                        <a:t>«Поддержка племенного коневодства»</a:t>
                      </a:r>
                    </a:p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defTabSz="914024">
                        <a:lnSpc>
                          <a:spcPts val="1605"/>
                        </a:lnSpc>
                        <a:spcBef>
                          <a:spcPts val="80"/>
                        </a:spcBef>
                      </a:pPr>
                      <a:r>
                        <a:rPr lang="ru-RU" sz="1200" dirty="0" smtClean="0"/>
                        <a:t>Мероприятие</a:t>
                      </a:r>
                      <a:r>
                        <a:rPr lang="ru-RU" sz="1200" baseline="0" dirty="0" smtClean="0"/>
                        <a:t> </a:t>
                      </a:r>
                    </a:p>
                    <a:p>
                      <a:pPr algn="ctr" defTabSz="914024">
                        <a:lnSpc>
                          <a:spcPts val="1605"/>
                        </a:lnSpc>
                        <a:spcBef>
                          <a:spcPts val="80"/>
                        </a:spcBef>
                      </a:pPr>
                      <a:r>
                        <a:rPr lang="ru-RU" sz="1200" baseline="0" dirty="0" smtClean="0"/>
                        <a:t>«Поддержка кадрового потенциала»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3890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Предоставление субсидий на возмещение части затрат, произведенных на посев (подсев) 1 га сельскохозяйственной площади  семенами многолетних трав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Организация, проведение обучающих семинаров, конференций и официальных встреч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Предоставление субсидий на содержание племенных лошадей, подлежащих испытаниям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Проведение ежегодного районного трудового соревнования среди работников в сфере АПК Нытвенского муниципального образования, 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51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3100,0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8,5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100,0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192,1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 rot="5400000">
            <a:off x="4443057" y="-4443055"/>
            <a:ext cx="257889" cy="9144000"/>
            <a:chOff x="0" y="-6"/>
            <a:chExt cx="437" cy="4329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0" y="-6"/>
              <a:ext cx="156" cy="4329"/>
              <a:chOff x="0" y="-6"/>
              <a:chExt cx="156" cy="4329"/>
            </a:xfrm>
          </p:grpSpPr>
          <p:sp>
            <p:nvSpPr>
              <p:cNvPr id="14" name="AutoShape 4"/>
              <p:cNvSpPr>
                <a:spLocks noChangeArrowheads="1"/>
              </p:cNvSpPr>
              <p:nvPr/>
            </p:nvSpPr>
            <p:spPr bwMode="auto">
              <a:xfrm>
                <a:off x="0" y="-6"/>
                <a:ext cx="156" cy="4329"/>
              </a:xfrm>
              <a:prstGeom prst="roundRect">
                <a:avLst>
                  <a:gd name="adj" fmla="val 639"/>
                </a:avLst>
              </a:pr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10" name="Group 5"/>
            <p:cNvGrpSpPr>
              <a:grpSpLocks/>
            </p:cNvGrpSpPr>
            <p:nvPr/>
          </p:nvGrpSpPr>
          <p:grpSpPr bwMode="auto">
            <a:xfrm>
              <a:off x="159" y="-6"/>
              <a:ext cx="77" cy="4329"/>
              <a:chOff x="159" y="-6"/>
              <a:chExt cx="77" cy="4329"/>
            </a:xfrm>
          </p:grpSpPr>
          <p:sp>
            <p:nvSpPr>
              <p:cNvPr id="13" name="AutoShape 6"/>
              <p:cNvSpPr>
                <a:spLocks noChangeArrowheads="1"/>
              </p:cNvSpPr>
              <p:nvPr/>
            </p:nvSpPr>
            <p:spPr bwMode="auto">
              <a:xfrm>
                <a:off x="159" y="-6"/>
                <a:ext cx="77" cy="4329"/>
              </a:xfrm>
              <a:prstGeom prst="roundRect">
                <a:avLst>
                  <a:gd name="adj" fmla="val 1278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237" y="-6"/>
              <a:ext cx="200" cy="4329"/>
              <a:chOff x="237" y="-6"/>
              <a:chExt cx="200" cy="4329"/>
            </a:xfrm>
          </p:grpSpPr>
          <p:sp>
            <p:nvSpPr>
              <p:cNvPr id="12" name="AutoShape 8"/>
              <p:cNvSpPr>
                <a:spLocks noChangeArrowheads="1"/>
              </p:cNvSpPr>
              <p:nvPr/>
            </p:nvSpPr>
            <p:spPr bwMode="auto">
              <a:xfrm>
                <a:off x="237" y="-6"/>
                <a:ext cx="200" cy="4329"/>
              </a:xfrm>
              <a:prstGeom prst="roundRect">
                <a:avLst>
                  <a:gd name="adj" fmla="val 185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</p:grpSp>
      <p:pic>
        <p:nvPicPr>
          <p:cNvPr id="15" name="Рисунок 14" descr="gerb-nytvenskogo-rayon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741" y="260648"/>
            <a:ext cx="592931" cy="102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827584" y="260648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Муниципальная программа </a:t>
            </a:r>
            <a:b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«Развитие сельского хозяйства </a:t>
            </a:r>
            <a:b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 устойчивое развитие сельских территорий»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3528" y="1628800"/>
          <a:ext cx="8496944" cy="309634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248472"/>
                <a:gridCol w="4248472"/>
              </a:tblGrid>
              <a:tr h="60906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Подпрограмма 1 </a:t>
                      </a:r>
                    </a:p>
                    <a:p>
                      <a:pPr algn="ctr"/>
                      <a:r>
                        <a:rPr lang="ru-RU" sz="1200" dirty="0" smtClean="0"/>
                        <a:t>«Создание условий для развития сельского хозяйства» на 2019 год 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906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Основное мероприятие «Финансовая поддержка субъектов МФХ»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за счет средств районного бюджета – 450 тыс.рублей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5754">
                <a:tc>
                  <a:txBody>
                    <a:bodyPr/>
                    <a:lstStyle/>
                    <a:p>
                      <a:pPr algn="ctr" defTabSz="914024">
                        <a:lnSpc>
                          <a:spcPts val="1605"/>
                        </a:lnSpc>
                        <a:spcBef>
                          <a:spcPts val="80"/>
                        </a:spcBef>
                      </a:pPr>
                      <a:r>
                        <a:rPr lang="ru-RU" sz="1200" dirty="0" smtClean="0"/>
                        <a:t>Мероприятие</a:t>
                      </a:r>
                    </a:p>
                    <a:p>
                      <a:pPr algn="ctr" defTabSz="914024">
                        <a:lnSpc>
                          <a:spcPts val="1605"/>
                        </a:lnSpc>
                        <a:spcBef>
                          <a:spcPts val="80"/>
                        </a:spcBef>
                      </a:pPr>
                      <a:r>
                        <a:rPr lang="ru-RU" sz="1200" dirty="0" smtClean="0"/>
                        <a:t>«Организация и проведение ярмарочных мероприятий»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defTabSz="914024">
                        <a:lnSpc>
                          <a:spcPts val="1605"/>
                        </a:lnSpc>
                        <a:spcBef>
                          <a:spcPts val="80"/>
                        </a:spcBef>
                      </a:pPr>
                      <a:r>
                        <a:rPr lang="ru-RU" sz="1200" dirty="0" smtClean="0"/>
                        <a:t>Мероприятие</a:t>
                      </a:r>
                    </a:p>
                    <a:p>
                      <a:pPr algn="ctr" defTabSz="914024">
                        <a:lnSpc>
                          <a:spcPts val="1605"/>
                        </a:lnSpc>
                        <a:spcBef>
                          <a:spcPts val="80"/>
                        </a:spcBef>
                      </a:pPr>
                      <a:r>
                        <a:rPr lang="ru-RU" sz="1200" dirty="0" smtClean="0"/>
                        <a:t>«Поддержка КФХ»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32023">
                <a:tc>
                  <a:txBody>
                    <a:bodyPr/>
                    <a:lstStyle/>
                    <a:p>
                      <a:pPr algn="ctr" defTabSz="914024">
                        <a:lnSpc>
                          <a:spcPts val="1605"/>
                        </a:lnSpc>
                        <a:spcBef>
                          <a:spcPts val="80"/>
                        </a:spcBef>
                      </a:pPr>
                      <a:r>
                        <a:rPr lang="ru-RU" sz="1200" dirty="0" smtClean="0"/>
                        <a:t>Организация и проведение сельскохозяйственных ярмарок способствует сбыту сельскохозяйственной продукции 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defTabSz="914024">
                        <a:lnSpc>
                          <a:spcPts val="1605"/>
                        </a:lnSpc>
                        <a:spcBef>
                          <a:spcPts val="80"/>
                        </a:spcBef>
                      </a:pPr>
                      <a:r>
                        <a:rPr lang="ru-RU" sz="1200" dirty="0" smtClean="0"/>
                        <a:t>Получателями господдержки по данному мероприятию могут быть КФХ, осуществляющие проект создания или развития своего хозяйства на территории  Нытвенского района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0444">
                <a:tc>
                  <a:txBody>
                    <a:bodyPr/>
                    <a:lstStyle/>
                    <a:p>
                      <a:pPr algn="ctr" defTabSz="914024">
                        <a:lnSpc>
                          <a:spcPts val="1605"/>
                        </a:lnSpc>
                        <a:spcBef>
                          <a:spcPts val="80"/>
                        </a:spcBef>
                      </a:pPr>
                      <a:r>
                        <a:rPr lang="ru-RU" sz="1200" dirty="0" smtClean="0"/>
                        <a:t>100,0 тыс.руб.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350,0</a:t>
                      </a:r>
                      <a:r>
                        <a:rPr lang="ru-RU" sz="1200" baseline="0" dirty="0" smtClean="0"/>
                        <a:t> тыс. руб.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 rot="5400000">
            <a:off x="4443057" y="-4443055"/>
            <a:ext cx="257889" cy="9144000"/>
            <a:chOff x="0" y="-6"/>
            <a:chExt cx="437" cy="4329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0" y="-6"/>
              <a:ext cx="156" cy="4329"/>
              <a:chOff x="0" y="-6"/>
              <a:chExt cx="156" cy="4329"/>
            </a:xfrm>
          </p:grpSpPr>
          <p:sp>
            <p:nvSpPr>
              <p:cNvPr id="13" name="AutoShape 4"/>
              <p:cNvSpPr>
                <a:spLocks noChangeArrowheads="1"/>
              </p:cNvSpPr>
              <p:nvPr/>
            </p:nvSpPr>
            <p:spPr bwMode="auto">
              <a:xfrm>
                <a:off x="0" y="-6"/>
                <a:ext cx="156" cy="4329"/>
              </a:xfrm>
              <a:prstGeom prst="roundRect">
                <a:avLst>
                  <a:gd name="adj" fmla="val 639"/>
                </a:avLst>
              </a:pr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159" y="-6"/>
              <a:ext cx="77" cy="4329"/>
              <a:chOff x="159" y="-6"/>
              <a:chExt cx="77" cy="4329"/>
            </a:xfrm>
          </p:grpSpPr>
          <p:sp>
            <p:nvSpPr>
              <p:cNvPr id="12" name="AutoShape 6"/>
              <p:cNvSpPr>
                <a:spLocks noChangeArrowheads="1"/>
              </p:cNvSpPr>
              <p:nvPr/>
            </p:nvSpPr>
            <p:spPr bwMode="auto">
              <a:xfrm>
                <a:off x="159" y="-6"/>
                <a:ext cx="77" cy="4329"/>
              </a:xfrm>
              <a:prstGeom prst="roundRect">
                <a:avLst>
                  <a:gd name="adj" fmla="val 1278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237" y="-6"/>
              <a:ext cx="200" cy="4329"/>
              <a:chOff x="237" y="-6"/>
              <a:chExt cx="200" cy="4329"/>
            </a:xfrm>
          </p:grpSpPr>
          <p:sp>
            <p:nvSpPr>
              <p:cNvPr id="11" name="AutoShape 8"/>
              <p:cNvSpPr>
                <a:spLocks noChangeArrowheads="1"/>
              </p:cNvSpPr>
              <p:nvPr/>
            </p:nvSpPr>
            <p:spPr bwMode="auto">
              <a:xfrm>
                <a:off x="237" y="-6"/>
                <a:ext cx="200" cy="4329"/>
              </a:xfrm>
              <a:prstGeom prst="roundRect">
                <a:avLst>
                  <a:gd name="adj" fmla="val 185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</p:grpSp>
      <p:pic>
        <p:nvPicPr>
          <p:cNvPr id="14" name="Рисунок 13" descr="gerb-nytvenskogo-rayon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741" y="260648"/>
            <a:ext cx="592931" cy="102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827584" y="260648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Муниципальная программа </a:t>
            </a:r>
            <a:b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«Развитие сельского хозяйства </a:t>
            </a:r>
            <a:b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 устойчивое развитие сельских территорий»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3528" y="1988840"/>
          <a:ext cx="8496944" cy="342201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496944"/>
              </a:tblGrid>
              <a:tr h="169640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Подпрограмма 2</a:t>
                      </a:r>
                    </a:p>
                    <a:p>
                      <a:pPr algn="ctr"/>
                      <a:r>
                        <a:rPr lang="ru-RU" sz="1400" dirty="0" smtClean="0"/>
                        <a:t>«Устойчивое развитие сельских территорий» </a:t>
                      </a:r>
                    </a:p>
                    <a:p>
                      <a:pPr algn="ctr"/>
                      <a:r>
                        <a:rPr lang="ru-RU" sz="1400" dirty="0" smtClean="0"/>
                        <a:t>на 2019 год – 400 тыс. руб.</a:t>
                      </a:r>
                    </a:p>
                    <a:p>
                      <a:pPr algn="ctr"/>
                      <a:r>
                        <a:rPr lang="ru-RU" sz="1400" dirty="0" smtClean="0"/>
                        <a:t>краевой бюджет - 0 тыс.рублей,</a:t>
                      </a:r>
                    </a:p>
                    <a:p>
                      <a:pPr algn="ctr"/>
                      <a:r>
                        <a:rPr lang="ru-RU" sz="1400" dirty="0" smtClean="0"/>
                        <a:t>федеральная бюджет– 0 тыс. рублей</a:t>
                      </a:r>
                    </a:p>
                    <a:p>
                      <a:pPr algn="ctr"/>
                      <a:r>
                        <a:rPr lang="ru-RU" sz="1400" dirty="0" smtClean="0"/>
                        <a:t>бюджет поселений - 400 тыс.рублей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047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Основное мероприятие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«Финансовая поддержка субъектов МФХ»</a:t>
                      </a:r>
                      <a:r>
                        <a:rPr lang="ru-RU" sz="1400" baseline="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за счет средств районного бюджета – 450 тыс.рублей</a:t>
                      </a:r>
                      <a:endParaRPr lang="ru-RU" sz="14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20866">
                <a:tc>
                  <a:txBody>
                    <a:bodyPr/>
                    <a:lstStyle/>
                    <a:p>
                      <a:pPr marL="0" marR="0" indent="0" algn="ctr" defTabSz="914024" rtl="0" eaLnBrk="1" fontAlgn="auto" latinLnBrk="0" hangingPunct="1">
                        <a:lnSpc>
                          <a:spcPts val="16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 2019 году  планируется выделение средств на три семьи, </a:t>
                      </a:r>
                    </a:p>
                    <a:p>
                      <a:pPr marL="0" marR="0" indent="0" algn="ctr" defTabSz="914024" rtl="0" eaLnBrk="1" fontAlgn="auto" latinLnBrk="0" hangingPunct="1">
                        <a:lnSpc>
                          <a:spcPts val="16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проживающих в </a:t>
                      </a:r>
                      <a:r>
                        <a:rPr lang="ru-RU" sz="1400" dirty="0" err="1" smtClean="0"/>
                        <a:t>Шерьинском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Постаноговском</a:t>
                      </a:r>
                      <a:r>
                        <a:rPr lang="ru-RU" sz="1400" dirty="0" smtClean="0"/>
                        <a:t> поселениях.</a:t>
                      </a:r>
                      <a:endParaRPr lang="ru-RU" sz="14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 rot="5400000">
            <a:off x="4443057" y="-4443055"/>
            <a:ext cx="257889" cy="9144000"/>
            <a:chOff x="0" y="-6"/>
            <a:chExt cx="437" cy="4329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0" y="-6"/>
              <a:ext cx="156" cy="4329"/>
              <a:chOff x="0" y="-6"/>
              <a:chExt cx="156" cy="4329"/>
            </a:xfrm>
          </p:grpSpPr>
          <p:sp>
            <p:nvSpPr>
              <p:cNvPr id="13" name="AutoShape 4"/>
              <p:cNvSpPr>
                <a:spLocks noChangeArrowheads="1"/>
              </p:cNvSpPr>
              <p:nvPr/>
            </p:nvSpPr>
            <p:spPr bwMode="auto">
              <a:xfrm>
                <a:off x="0" y="-6"/>
                <a:ext cx="156" cy="4329"/>
              </a:xfrm>
              <a:prstGeom prst="roundRect">
                <a:avLst>
                  <a:gd name="adj" fmla="val 639"/>
                </a:avLst>
              </a:pr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159" y="-6"/>
              <a:ext cx="77" cy="4329"/>
              <a:chOff x="159" y="-6"/>
              <a:chExt cx="77" cy="4329"/>
            </a:xfrm>
          </p:grpSpPr>
          <p:sp>
            <p:nvSpPr>
              <p:cNvPr id="12" name="AutoShape 6"/>
              <p:cNvSpPr>
                <a:spLocks noChangeArrowheads="1"/>
              </p:cNvSpPr>
              <p:nvPr/>
            </p:nvSpPr>
            <p:spPr bwMode="auto">
              <a:xfrm>
                <a:off x="159" y="-6"/>
                <a:ext cx="77" cy="4329"/>
              </a:xfrm>
              <a:prstGeom prst="roundRect">
                <a:avLst>
                  <a:gd name="adj" fmla="val 1278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237" y="-6"/>
              <a:ext cx="200" cy="4329"/>
              <a:chOff x="237" y="-6"/>
              <a:chExt cx="200" cy="4329"/>
            </a:xfrm>
          </p:grpSpPr>
          <p:sp>
            <p:nvSpPr>
              <p:cNvPr id="11" name="AutoShape 8"/>
              <p:cNvSpPr>
                <a:spLocks noChangeArrowheads="1"/>
              </p:cNvSpPr>
              <p:nvPr/>
            </p:nvSpPr>
            <p:spPr bwMode="auto">
              <a:xfrm>
                <a:off x="237" y="-6"/>
                <a:ext cx="200" cy="4329"/>
              </a:xfrm>
              <a:prstGeom prst="roundRect">
                <a:avLst>
                  <a:gd name="adj" fmla="val 185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</p:grpSp>
      <p:pic>
        <p:nvPicPr>
          <p:cNvPr id="14" name="Рисунок 13" descr="gerb-nytvenskogo-rayon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741" y="260648"/>
            <a:ext cx="592931" cy="102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827584" y="260648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Муниципальная программа </a:t>
            </a:r>
            <a:b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«Развитие сельского хозяйства </a:t>
            </a:r>
            <a:b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 устойчивое развитие сельских территорий»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5" name="Содержимое 5"/>
          <p:cNvGraphicFramePr>
            <a:graphicFrameLocks/>
          </p:cNvGraphicFramePr>
          <p:nvPr/>
        </p:nvGraphicFramePr>
        <p:xfrm>
          <a:off x="323528" y="1844824"/>
          <a:ext cx="8496944" cy="411199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496944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Подпрограмма 3 </a:t>
                      </a:r>
                    </a:p>
                    <a:p>
                      <a:pPr algn="ctr"/>
                      <a:r>
                        <a:rPr lang="ru-RU" sz="1400" dirty="0" smtClean="0"/>
                        <a:t>«Обеспечение реализации муниципальной программы»</a:t>
                      </a:r>
                    </a:p>
                    <a:p>
                      <a:pPr algn="ctr"/>
                      <a:r>
                        <a:rPr lang="ru-RU" sz="1400" dirty="0" smtClean="0"/>
                        <a:t>2019 год -2599,6 тыс.руб.</a:t>
                      </a:r>
                      <a:endParaRPr lang="ru-RU" sz="14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04747">
                <a:tc>
                  <a:txBody>
                    <a:bodyPr/>
                    <a:lstStyle/>
                    <a:p>
                      <a:pPr algn="ctr" defTabSz="914024">
                        <a:lnSpc>
                          <a:spcPts val="1605"/>
                        </a:lnSpc>
                        <a:spcBef>
                          <a:spcPts val="80"/>
                        </a:spcBef>
                      </a:pPr>
                      <a:r>
                        <a:rPr lang="ru-RU" sz="1400" dirty="0" smtClean="0"/>
                        <a:t>Основное мероприятие </a:t>
                      </a:r>
                    </a:p>
                    <a:p>
                      <a:pPr algn="ctr" defTabSz="914024">
                        <a:lnSpc>
                          <a:spcPts val="1605"/>
                        </a:lnSpc>
                        <a:spcBef>
                          <a:spcPts val="80"/>
                        </a:spcBef>
                      </a:pPr>
                      <a:r>
                        <a:rPr lang="ru-RU" sz="1400" dirty="0" smtClean="0"/>
                        <a:t>«Обеспечение деятельности органов самоуправления»</a:t>
                      </a:r>
                    </a:p>
                    <a:p>
                      <a:pPr algn="ctr" defTabSz="914024">
                        <a:lnSpc>
                          <a:spcPts val="1605"/>
                        </a:lnSpc>
                        <a:spcBef>
                          <a:spcPts val="80"/>
                        </a:spcBef>
                      </a:pPr>
                      <a:r>
                        <a:rPr lang="ru-RU" sz="1400" dirty="0" smtClean="0"/>
                        <a:t>районный бюджет -1885,3 тыс.руб.,</a:t>
                      </a:r>
                    </a:p>
                    <a:p>
                      <a:pPr algn="ctr" defTabSz="914024">
                        <a:lnSpc>
                          <a:spcPts val="1605"/>
                        </a:lnSpc>
                        <a:spcBef>
                          <a:spcPts val="80"/>
                        </a:spcBef>
                      </a:pPr>
                      <a:r>
                        <a:rPr lang="ru-RU" sz="1400" dirty="0" smtClean="0"/>
                        <a:t>краевой -669,9 тыс.руб.,</a:t>
                      </a:r>
                    </a:p>
                    <a:p>
                      <a:pPr algn="ctr" defTabSz="914024">
                        <a:lnSpc>
                          <a:spcPts val="1605"/>
                        </a:lnSpc>
                        <a:spcBef>
                          <a:spcPts val="80"/>
                        </a:spcBef>
                      </a:pPr>
                      <a:r>
                        <a:rPr lang="ru-RU" sz="1400" dirty="0" smtClean="0"/>
                        <a:t>бюджет поселений – 44,4 тыс.руб.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98465">
                <a:tc>
                  <a:txBody>
                    <a:bodyPr/>
                    <a:lstStyle/>
                    <a:p>
                      <a:pPr marL="0" marR="0" indent="0" algn="ctr" defTabSz="914024" rtl="0" eaLnBrk="1" fontAlgn="auto" latinLnBrk="0" hangingPunct="1">
                        <a:lnSpc>
                          <a:spcPts val="16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Мероприятия </a:t>
                      </a:r>
                    </a:p>
                    <a:p>
                      <a:pPr marL="0" marR="0" indent="0" algn="ctr" defTabSz="914024" rtl="0" eaLnBrk="1" fontAlgn="auto" latinLnBrk="0" hangingPunct="1">
                        <a:lnSpc>
                          <a:spcPts val="160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«Содержание органов местного самоуправления» и «Администрирование отдельных государственных полномочий по поддержке сельскохозяйственного производства» направлены на решение задач подпрограммы в сфере развития сельского хозяйства Нытвенского муниципального района, на обеспечение реализации основных мероприятий Программы, подпрограмм в соответствии с установленными сроками, эффективной реализации полномочий и совершенствование организационного, экономического механизмов функционирования в сфере развития сельского хозяйства, повышение качества оказания органами местного самоуправления услуг в сфере развития сельского хозяйства.</a:t>
                      </a:r>
                    </a:p>
                    <a:p>
                      <a:pPr algn="ctr" defTabSz="914024">
                        <a:lnSpc>
                          <a:spcPts val="1605"/>
                        </a:lnSpc>
                        <a:spcBef>
                          <a:spcPts val="80"/>
                        </a:spcBef>
                      </a:pPr>
                      <a:endParaRPr lang="ru-RU" sz="14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7" name="Group 2"/>
          <p:cNvGrpSpPr>
            <a:grpSpLocks/>
          </p:cNvGrpSpPr>
          <p:nvPr/>
        </p:nvGrpSpPr>
        <p:grpSpPr bwMode="auto">
          <a:xfrm rot="5400000">
            <a:off x="4443057" y="-4443055"/>
            <a:ext cx="257889" cy="9144000"/>
            <a:chOff x="0" y="-6"/>
            <a:chExt cx="437" cy="4329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0" y="-6"/>
              <a:ext cx="156" cy="4329"/>
              <a:chOff x="0" y="-6"/>
              <a:chExt cx="156" cy="4329"/>
            </a:xfrm>
          </p:grpSpPr>
          <p:sp>
            <p:nvSpPr>
              <p:cNvPr id="13" name="AutoShape 4"/>
              <p:cNvSpPr>
                <a:spLocks noChangeArrowheads="1"/>
              </p:cNvSpPr>
              <p:nvPr/>
            </p:nvSpPr>
            <p:spPr bwMode="auto">
              <a:xfrm>
                <a:off x="0" y="-6"/>
                <a:ext cx="156" cy="4329"/>
              </a:xfrm>
              <a:prstGeom prst="roundRect">
                <a:avLst>
                  <a:gd name="adj" fmla="val 639"/>
                </a:avLst>
              </a:pr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159" y="-6"/>
              <a:ext cx="77" cy="4329"/>
              <a:chOff x="159" y="-6"/>
              <a:chExt cx="77" cy="4329"/>
            </a:xfrm>
          </p:grpSpPr>
          <p:sp>
            <p:nvSpPr>
              <p:cNvPr id="12" name="AutoShape 6"/>
              <p:cNvSpPr>
                <a:spLocks noChangeArrowheads="1"/>
              </p:cNvSpPr>
              <p:nvPr/>
            </p:nvSpPr>
            <p:spPr bwMode="auto">
              <a:xfrm>
                <a:off x="159" y="-6"/>
                <a:ext cx="77" cy="4329"/>
              </a:xfrm>
              <a:prstGeom prst="roundRect">
                <a:avLst>
                  <a:gd name="adj" fmla="val 1278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237" y="-6"/>
              <a:ext cx="200" cy="4329"/>
              <a:chOff x="237" y="-6"/>
              <a:chExt cx="200" cy="4329"/>
            </a:xfrm>
          </p:grpSpPr>
          <p:sp>
            <p:nvSpPr>
              <p:cNvPr id="11" name="AutoShape 8"/>
              <p:cNvSpPr>
                <a:spLocks noChangeArrowheads="1"/>
              </p:cNvSpPr>
              <p:nvPr/>
            </p:nvSpPr>
            <p:spPr bwMode="auto">
              <a:xfrm>
                <a:off x="237" y="-6"/>
                <a:ext cx="200" cy="4329"/>
              </a:xfrm>
              <a:prstGeom prst="roundRect">
                <a:avLst>
                  <a:gd name="adj" fmla="val 185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</p:grpSp>
      <p:pic>
        <p:nvPicPr>
          <p:cNvPr id="14" name="Рисунок 13" descr="gerb-nytvenskogo-rayon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741" y="260648"/>
            <a:ext cx="592931" cy="102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827584" y="260648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Муниципальная программа </a:t>
            </a:r>
            <a:b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«Развитие сельского хозяйства </a:t>
            </a:r>
            <a:b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 устойчивое развитие сельских территорий»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99592" y="1916832"/>
          <a:ext cx="7632848" cy="451559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8775"/>
                <a:gridCol w="1994463"/>
                <a:gridCol w="897982"/>
                <a:gridCol w="641416"/>
                <a:gridCol w="769699"/>
                <a:gridCol w="810463"/>
                <a:gridCol w="713350"/>
                <a:gridCol w="713350"/>
                <a:gridCol w="713350"/>
              </a:tblGrid>
              <a:tr h="222035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№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Наименование показателя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err="1" smtClean="0"/>
                        <a:t>Ед.изм</a:t>
                      </a:r>
                      <a:r>
                        <a:rPr lang="ru-RU" sz="1000" dirty="0" smtClean="0"/>
                        <a:t>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2018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2019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0807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план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ожидаемое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% исполнения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план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план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план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2203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Рентабельность </a:t>
                      </a:r>
                      <a:r>
                        <a:rPr lang="ru-RU" sz="1000" dirty="0" smtClean="0"/>
                        <a:t>с/</a:t>
                      </a:r>
                      <a:r>
                        <a:rPr lang="ru-RU" sz="1000" dirty="0" err="1" smtClean="0"/>
                        <a:t>х</a:t>
                      </a:r>
                      <a:r>
                        <a:rPr lang="ru-RU" sz="1000" dirty="0" smtClean="0"/>
                        <a:t> </a:t>
                      </a:r>
                      <a:r>
                        <a:rPr lang="ru-RU" sz="1000" dirty="0"/>
                        <a:t>производства</a:t>
                      </a:r>
                      <a:endParaRPr lang="ru-RU" sz="1000" b="1" dirty="0">
                        <a:latin typeface="Arial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%</a:t>
                      </a:r>
                      <a:endParaRPr lang="ru-RU" sz="1000" b="1" dirty="0">
                        <a:latin typeface="Arial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10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8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80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10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10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10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</a:tr>
              <a:tr h="22203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 smtClean="0"/>
                        <a:t>Валовый</a:t>
                      </a:r>
                      <a:r>
                        <a:rPr lang="ru-RU" sz="1000" dirty="0" smtClean="0"/>
                        <a:t> надой молока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тыс.т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28,8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29,5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102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29,0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29,0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29,0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</a:tr>
              <a:tr h="22203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Поголовье коров</a:t>
                      </a:r>
                      <a:endParaRPr lang="ru-RU" sz="10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голов</a:t>
                      </a:r>
                      <a:endParaRPr lang="ru-RU" sz="1000" b="1" dirty="0" smtClean="0">
                        <a:latin typeface="Arial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4400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4700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107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4500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4500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4500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</a:tr>
              <a:tr h="34373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Ежегодное проведение обучающих семинаров</a:t>
                      </a:r>
                      <a:endParaRPr lang="ru-RU" sz="1000" b="1" dirty="0">
                        <a:latin typeface="Arial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шт.</a:t>
                      </a:r>
                      <a:endParaRPr lang="ru-RU" sz="1000" b="1" dirty="0">
                        <a:latin typeface="Arial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2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2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100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2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2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2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</a:tr>
              <a:tr h="48581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5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Сохранение посевных площадей получателями субсидий</a:t>
                      </a:r>
                      <a:r>
                        <a:rPr lang="ru-RU" sz="1000" baseline="0" dirty="0" smtClean="0"/>
                        <a:t> для укрепления кормовой базы</a:t>
                      </a:r>
                      <a:endParaRPr lang="ru-RU" sz="1000" b="1" dirty="0">
                        <a:latin typeface="Arial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тыс. </a:t>
                      </a:r>
                      <a:r>
                        <a:rPr lang="ru-RU" sz="1000" dirty="0" err="1" smtClean="0"/>
                        <a:t>руб</a:t>
                      </a:r>
                      <a:r>
                        <a:rPr lang="ru-RU" sz="1000" dirty="0" smtClean="0"/>
                        <a:t>/ чел</a:t>
                      </a:r>
                      <a:endParaRPr lang="ru-RU" sz="1000" b="1" dirty="0">
                        <a:latin typeface="Arial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26,4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26,4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100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26,4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26,4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26,4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</a:tr>
              <a:tr h="27754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6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Создание кормовой базы</a:t>
                      </a:r>
                      <a:endParaRPr lang="ru-RU" sz="1000" b="1" dirty="0">
                        <a:latin typeface="Arial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 smtClean="0"/>
                        <a:t>ц.к.ед</a:t>
                      </a:r>
                      <a:r>
                        <a:rPr lang="ru-RU" sz="1000" dirty="0" smtClean="0"/>
                        <a:t> на </a:t>
                      </a:r>
                      <a:r>
                        <a:rPr lang="ru-RU" sz="1000" dirty="0" err="1" smtClean="0"/>
                        <a:t>усл</a:t>
                      </a:r>
                      <a:r>
                        <a:rPr lang="ru-RU" sz="1000" dirty="0" smtClean="0"/>
                        <a:t>. гол</a:t>
                      </a:r>
                      <a:endParaRPr lang="ru-RU" sz="1000" b="1" dirty="0">
                        <a:latin typeface="Arial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35,5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35,5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100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35,5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35,5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35,5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</a:tr>
              <a:tr h="27754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Поголовье племенных конематок</a:t>
                      </a:r>
                      <a:endParaRPr lang="ru-RU" sz="1000" b="1" dirty="0">
                        <a:latin typeface="Arial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голов</a:t>
                      </a:r>
                      <a:endParaRPr lang="ru-RU" sz="1000" b="1" dirty="0">
                        <a:latin typeface="Arial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30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30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100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30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30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30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</a:tr>
              <a:tr h="34373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/>
                        <a:t>Количество участников в ярмарочных мероприятиях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ед.</a:t>
                      </a:r>
                      <a:endParaRPr lang="ru-RU" sz="1000" b="1" dirty="0">
                        <a:latin typeface="Arial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45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45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100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45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45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45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</a:tr>
              <a:tr h="41631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Количество КФХ состоящих в реестре получателей </a:t>
                      </a:r>
                      <a:r>
                        <a:rPr lang="ru-RU" sz="1000" dirty="0" err="1" smtClean="0"/>
                        <a:t>гос</a:t>
                      </a:r>
                      <a:r>
                        <a:rPr lang="ru-RU" sz="1000" dirty="0" smtClean="0"/>
                        <a:t>. поддержки </a:t>
                      </a:r>
                      <a:endParaRPr lang="ru-RU" sz="1000" b="1" dirty="0">
                        <a:latin typeface="Arial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ед.</a:t>
                      </a:r>
                      <a:endParaRPr lang="ru-RU" sz="1000" b="1" dirty="0">
                        <a:latin typeface="Arial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12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12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100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13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14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14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</a:tr>
              <a:tr h="41631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Площадь земель сельскохозяйственного</a:t>
                      </a:r>
                      <a:r>
                        <a:rPr lang="ru-RU" sz="1000" baseline="0" dirty="0" smtClean="0"/>
                        <a:t> назначения введенных в оборот</a:t>
                      </a:r>
                      <a:endParaRPr lang="ru-RU" sz="1000" b="1" dirty="0">
                        <a:latin typeface="Arial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%</a:t>
                      </a:r>
                      <a:endParaRPr lang="ru-RU" sz="1000" b="1" dirty="0">
                        <a:latin typeface="Arial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50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46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92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50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50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54912" marR="54912" marT="0" marB="0" anchor="ctr"/>
                </a:tc>
              </a:tr>
              <a:tr h="32157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Количество семей улучшивших жилищные</a:t>
                      </a:r>
                      <a:r>
                        <a:rPr lang="ru-RU" sz="1000" baseline="0" dirty="0" smtClean="0"/>
                        <a:t> условия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семей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0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0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0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3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2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912" marR="54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2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912" marR="54912" marT="0" marB="0" anchor="ctr"/>
                </a:tc>
              </a:tr>
            </a:tbl>
          </a:graphicData>
        </a:graphic>
      </p:graphicFrame>
      <p:grpSp>
        <p:nvGrpSpPr>
          <p:cNvPr id="6" name="Group 2"/>
          <p:cNvGrpSpPr>
            <a:grpSpLocks/>
          </p:cNvGrpSpPr>
          <p:nvPr/>
        </p:nvGrpSpPr>
        <p:grpSpPr bwMode="auto">
          <a:xfrm rot="5400000">
            <a:off x="4443057" y="-4443055"/>
            <a:ext cx="257889" cy="9144000"/>
            <a:chOff x="0" y="-6"/>
            <a:chExt cx="437" cy="4329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0" y="-6"/>
              <a:ext cx="156" cy="4329"/>
              <a:chOff x="0" y="-6"/>
              <a:chExt cx="156" cy="4329"/>
            </a:xfrm>
          </p:grpSpPr>
          <p:sp>
            <p:nvSpPr>
              <p:cNvPr id="13" name="AutoShape 4"/>
              <p:cNvSpPr>
                <a:spLocks noChangeArrowheads="1"/>
              </p:cNvSpPr>
              <p:nvPr/>
            </p:nvSpPr>
            <p:spPr bwMode="auto">
              <a:xfrm>
                <a:off x="0" y="-6"/>
                <a:ext cx="156" cy="4329"/>
              </a:xfrm>
              <a:prstGeom prst="roundRect">
                <a:avLst>
                  <a:gd name="adj" fmla="val 639"/>
                </a:avLst>
              </a:pr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159" y="-6"/>
              <a:ext cx="77" cy="4329"/>
              <a:chOff x="159" y="-6"/>
              <a:chExt cx="77" cy="4329"/>
            </a:xfrm>
          </p:grpSpPr>
          <p:sp>
            <p:nvSpPr>
              <p:cNvPr id="12" name="AutoShape 6"/>
              <p:cNvSpPr>
                <a:spLocks noChangeArrowheads="1"/>
              </p:cNvSpPr>
              <p:nvPr/>
            </p:nvSpPr>
            <p:spPr bwMode="auto">
              <a:xfrm>
                <a:off x="159" y="-6"/>
                <a:ext cx="77" cy="4329"/>
              </a:xfrm>
              <a:prstGeom prst="roundRect">
                <a:avLst>
                  <a:gd name="adj" fmla="val 1278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237" y="-6"/>
              <a:ext cx="200" cy="4329"/>
              <a:chOff x="237" y="-6"/>
              <a:chExt cx="200" cy="4329"/>
            </a:xfrm>
          </p:grpSpPr>
          <p:sp>
            <p:nvSpPr>
              <p:cNvPr id="11" name="AutoShape 8"/>
              <p:cNvSpPr>
                <a:spLocks noChangeArrowheads="1"/>
              </p:cNvSpPr>
              <p:nvPr/>
            </p:nvSpPr>
            <p:spPr bwMode="auto">
              <a:xfrm>
                <a:off x="237" y="-6"/>
                <a:ext cx="200" cy="4329"/>
              </a:xfrm>
              <a:prstGeom prst="roundRect">
                <a:avLst>
                  <a:gd name="adj" fmla="val 185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</p:grpSp>
      <p:pic>
        <p:nvPicPr>
          <p:cNvPr id="14" name="Рисунок 13" descr="gerb-nytvenskogo-rayon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741" y="260648"/>
            <a:ext cx="592931" cy="102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827584" y="260648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Муниципальная программа </a:t>
            </a:r>
            <a:b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«Развитие сельского хозяйства </a:t>
            </a:r>
            <a:b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 устойчивое развитие сельских территорий»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</a:rPr>
              <a:t>Целевые показатели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/>
          <p:cNvGrpSpPr>
            <a:grpSpLocks/>
          </p:cNvGrpSpPr>
          <p:nvPr/>
        </p:nvGrpSpPr>
        <p:grpSpPr bwMode="auto">
          <a:xfrm rot="5400000">
            <a:off x="4443057" y="-4443055"/>
            <a:ext cx="257889" cy="9144000"/>
            <a:chOff x="0" y="-6"/>
            <a:chExt cx="437" cy="4329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0" y="-6"/>
              <a:ext cx="156" cy="4329"/>
              <a:chOff x="0" y="-6"/>
              <a:chExt cx="156" cy="4329"/>
            </a:xfrm>
          </p:grpSpPr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0" y="-6"/>
                <a:ext cx="156" cy="4329"/>
              </a:xfrm>
              <a:prstGeom prst="roundRect">
                <a:avLst>
                  <a:gd name="adj" fmla="val 639"/>
                </a:avLst>
              </a:pr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159" y="-6"/>
              <a:ext cx="77" cy="4329"/>
              <a:chOff x="159" y="-6"/>
              <a:chExt cx="77" cy="4329"/>
            </a:xfrm>
          </p:grpSpPr>
          <p:sp>
            <p:nvSpPr>
              <p:cNvPr id="10" name="AutoShape 6"/>
              <p:cNvSpPr>
                <a:spLocks noChangeArrowheads="1"/>
              </p:cNvSpPr>
              <p:nvPr/>
            </p:nvSpPr>
            <p:spPr bwMode="auto">
              <a:xfrm>
                <a:off x="159" y="-6"/>
                <a:ext cx="77" cy="4329"/>
              </a:xfrm>
              <a:prstGeom prst="roundRect">
                <a:avLst>
                  <a:gd name="adj" fmla="val 1278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237" y="-6"/>
              <a:ext cx="200" cy="4329"/>
              <a:chOff x="237" y="-6"/>
              <a:chExt cx="200" cy="4329"/>
            </a:xfrm>
          </p:grpSpPr>
          <p:sp>
            <p:nvSpPr>
              <p:cNvPr id="9" name="AutoShape 8"/>
              <p:cNvSpPr>
                <a:spLocks noChangeArrowheads="1"/>
              </p:cNvSpPr>
              <p:nvPr/>
            </p:nvSpPr>
            <p:spPr bwMode="auto">
              <a:xfrm>
                <a:off x="237" y="-6"/>
                <a:ext cx="200" cy="4329"/>
              </a:xfrm>
              <a:prstGeom prst="roundRect">
                <a:avLst>
                  <a:gd name="adj" fmla="val 185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</p:grpSp>
      <p:pic>
        <p:nvPicPr>
          <p:cNvPr id="12" name="Рисунок 11" descr="gerb-nytvenskogo-rayon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741" y="260648"/>
            <a:ext cx="592931" cy="102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051720" y="2852936"/>
            <a:ext cx="5039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Благодарю за внимание!</a:t>
            </a: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742</Words>
  <Application>Microsoft Office PowerPoint</Application>
  <PresentationFormat>Экран (4:3)</PresentationFormat>
  <Paragraphs>243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TLAlikina</dc:creator>
  <cp:lastModifiedBy>us</cp:lastModifiedBy>
  <cp:revision>16</cp:revision>
  <dcterms:created xsi:type="dcterms:W3CDTF">2018-12-17T05:19:05Z</dcterms:created>
  <dcterms:modified xsi:type="dcterms:W3CDTF">2019-01-21T10:29:59Z</dcterms:modified>
</cp:coreProperties>
</file>