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74" r:id="rId7"/>
    <p:sldId id="275" r:id="rId8"/>
    <p:sldId id="276" r:id="rId9"/>
    <p:sldId id="277" r:id="rId10"/>
    <p:sldId id="278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7" d="100"/>
          <a:sy n="107" d="100"/>
        </p:scale>
        <p:origin x="-204" y="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6"/>
  <c:chart>
    <c:autoTitleDeleted val="1"/>
    <c:plotArea>
      <c:layout>
        <c:manualLayout>
          <c:layoutTarget val="inner"/>
          <c:xMode val="edge"/>
          <c:yMode val="edge"/>
          <c:x val="3.5273858460171212E-2"/>
          <c:y val="0.22536058851440263"/>
          <c:w val="0.83645756532102389"/>
          <c:h val="0.5058731854846476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2671.3</c:v>
                </c:pt>
                <c:pt idx="1">
                  <c:v>2555.6999999999998</c:v>
                </c:pt>
                <c:pt idx="2">
                  <c:v>1467</c:v>
                </c:pt>
              </c:numCache>
            </c:numRef>
          </c:val>
        </c:ser>
        <c:dLbls>
          <c:showVal val="1"/>
        </c:dLbls>
        <c:gapWidth val="75"/>
        <c:axId val="100206080"/>
        <c:axId val="100207616"/>
      </c:barChart>
      <c:catAx>
        <c:axId val="100206080"/>
        <c:scaling>
          <c:orientation val="minMax"/>
        </c:scaling>
        <c:axPos val="b"/>
        <c:numFmt formatCode="General" sourceLinked="1"/>
        <c:majorTickMark val="none"/>
        <c:tickLblPos val="nextTo"/>
        <c:crossAx val="100207616"/>
        <c:crosses val="autoZero"/>
        <c:auto val="1"/>
        <c:lblAlgn val="ctr"/>
        <c:lblOffset val="100"/>
      </c:catAx>
      <c:valAx>
        <c:axId val="100207616"/>
        <c:scaling>
          <c:orientation val="minMax"/>
        </c:scaling>
        <c:axPos val="l"/>
        <c:numFmt formatCode="General" sourceLinked="1"/>
        <c:majorTickMark val="none"/>
        <c:tickLblPos val="none"/>
        <c:crossAx val="1002060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Финансирование  подпрограммы - 36581,6 тыс. руб.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12944.2</c:v>
                </c:pt>
                <c:pt idx="1">
                  <c:v>11904.8</c:v>
                </c:pt>
                <c:pt idx="2">
                  <c:v>11732.6</c:v>
                </c:pt>
              </c:numCache>
            </c:numRef>
          </c:val>
        </c:ser>
        <c:dLbls>
          <c:showVal val="1"/>
        </c:dLbls>
        <c:overlap val="-25"/>
        <c:axId val="115549312"/>
        <c:axId val="115550848"/>
      </c:barChart>
      <c:catAx>
        <c:axId val="1155493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5550848"/>
        <c:crosses val="autoZero"/>
        <c:auto val="1"/>
        <c:lblAlgn val="ctr"/>
        <c:lblOffset val="100"/>
      </c:catAx>
      <c:valAx>
        <c:axId val="115550848"/>
        <c:scaling>
          <c:orientation val="minMax"/>
        </c:scaling>
        <c:delete val="1"/>
        <c:axPos val="l"/>
        <c:numFmt formatCode="General" sourceLinked="1"/>
        <c:tickLblPos val="none"/>
        <c:crossAx val="1155493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788A40-25EE-474F-8622-AD6B65C64D91}" type="doc">
      <dgm:prSet loTypeId="urn:microsoft.com/office/officeart/2005/8/layout/process1" loCatId="process" qsTypeId="urn:microsoft.com/office/officeart/2005/8/quickstyle/simple3" qsCatId="simple" csTypeId="urn:microsoft.com/office/officeart/2005/8/colors/accent2_3" csCatId="accent2" phldr="1"/>
      <dgm:spPr/>
    </dgm:pt>
    <dgm:pt modelId="{A135AF7F-9BC3-400D-92CB-B7C3D899F09E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 подпрограммы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29D8481-6814-447B-BEAF-D410164604FB}" type="parTrans" cxnId="{8E7503AC-A1D0-4BDB-BB10-B61A947ABC3C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428815-D76E-4DA9-BEB4-7E1B299B3633}" type="sibTrans" cxnId="{8E7503AC-A1D0-4BDB-BB10-B61A947ABC3C}">
      <dgm:prSet custT="1"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0FF75F-5BDF-4DD0-8F17-650913D85C09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5 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целевых показателя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543A4AD-5545-4FAE-A40D-785A211BA097}" type="parTrans" cxnId="{61510466-0516-46B6-A3A3-4D743EB5C1E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643BCA-C678-40BA-9179-C7B73221178D}" type="sibTrans" cxnId="{61510466-0516-46B6-A3A3-4D743EB5C1EB}">
      <dgm:prSet custT="1"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5CD69F-7609-462C-A9C8-782E6F4D6B5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Бюджет 2019г.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251,1 тыс. руб.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D1AB3B8-8951-425E-8FB6-FC9B7FC44DF8}" type="parTrans" cxnId="{8968ABB7-7576-4A8C-A0DF-24C76F085A5A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5FF955-F927-4B76-9B1B-6EDB3851143A}" type="sibTrans" cxnId="{8968ABB7-7576-4A8C-A0DF-24C76F085A5A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EFCFBE-D999-4B95-B927-3DD66E515C7E}" type="pres">
      <dgm:prSet presAssocID="{9D788A40-25EE-474F-8622-AD6B65C64D91}" presName="Name0" presStyleCnt="0">
        <dgm:presLayoutVars>
          <dgm:dir/>
          <dgm:resizeHandles val="exact"/>
        </dgm:presLayoutVars>
      </dgm:prSet>
      <dgm:spPr/>
    </dgm:pt>
    <dgm:pt modelId="{94456A21-F5FA-4876-BE9C-0AD3B15D6AD2}" type="pres">
      <dgm:prSet presAssocID="{A135AF7F-9BC3-400D-92CB-B7C3D899F09E}" presName="node" presStyleLbl="node1" presStyleIdx="0" presStyleCnt="3" custScaleX="66709" custScaleY="68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AD096-D6F0-46BA-B0F9-AA30BD67EC83}" type="pres">
      <dgm:prSet presAssocID="{01428815-D76E-4DA9-BEB4-7E1B299B363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2830DE9-E18C-45B3-87F6-FBF474E48A14}" type="pres">
      <dgm:prSet presAssocID="{01428815-D76E-4DA9-BEB4-7E1B299B363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1D7A22C-1590-4D52-96DD-F350E3DDECD1}" type="pres">
      <dgm:prSet presAssocID="{D70FF75F-5BDF-4DD0-8F17-650913D85C09}" presName="node" presStyleLbl="node1" presStyleIdx="1" presStyleCnt="3" custScaleX="78670" custScaleY="67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2E844-AAA9-4F0C-B216-FEF1B2B5BD38}" type="pres">
      <dgm:prSet presAssocID="{A0643BCA-C678-40BA-9179-C7B73221178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8DD10E6-AC15-4475-A503-200AEAC4C339}" type="pres">
      <dgm:prSet presAssocID="{A0643BCA-C678-40BA-9179-C7B73221178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248D4CB-D7D1-4622-8C79-26E2AB694FAA}" type="pres">
      <dgm:prSet presAssocID="{C85CD69F-7609-462C-A9C8-782E6F4D6B5A}" presName="node" presStyleLbl="node1" presStyleIdx="2" presStyleCnt="3" custScaleX="86707" custScaleY="68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042543-6FFE-46F8-9EBB-D196BEB72DB5}" type="presOf" srcId="{A0643BCA-C678-40BA-9179-C7B73221178D}" destId="{A8DD10E6-AC15-4475-A503-200AEAC4C339}" srcOrd="1" destOrd="0" presId="urn:microsoft.com/office/officeart/2005/8/layout/process1"/>
    <dgm:cxn modelId="{92BEE71E-80F5-4AAC-A2D5-0DA3E2181961}" type="presOf" srcId="{01428815-D76E-4DA9-BEB4-7E1B299B3633}" destId="{62830DE9-E18C-45B3-87F6-FBF474E48A14}" srcOrd="1" destOrd="0" presId="urn:microsoft.com/office/officeart/2005/8/layout/process1"/>
    <dgm:cxn modelId="{CBD94265-16CD-4A1C-90E5-C3954BB9E009}" type="presOf" srcId="{9D788A40-25EE-474F-8622-AD6B65C64D91}" destId="{CFEFCFBE-D999-4B95-B927-3DD66E515C7E}" srcOrd="0" destOrd="0" presId="urn:microsoft.com/office/officeart/2005/8/layout/process1"/>
    <dgm:cxn modelId="{D7A2E2A1-130B-41E3-BE3A-F5579F130CCC}" type="presOf" srcId="{A0643BCA-C678-40BA-9179-C7B73221178D}" destId="{C572E844-AAA9-4F0C-B216-FEF1B2B5BD38}" srcOrd="0" destOrd="0" presId="urn:microsoft.com/office/officeart/2005/8/layout/process1"/>
    <dgm:cxn modelId="{42592D30-3867-4316-9427-919D784AB05C}" type="presOf" srcId="{C85CD69F-7609-462C-A9C8-782E6F4D6B5A}" destId="{1248D4CB-D7D1-4622-8C79-26E2AB694FAA}" srcOrd="0" destOrd="0" presId="urn:microsoft.com/office/officeart/2005/8/layout/process1"/>
    <dgm:cxn modelId="{B6C3FFA3-D3EC-422C-B1B2-A05ED29C0691}" type="presOf" srcId="{01428815-D76E-4DA9-BEB4-7E1B299B3633}" destId="{5D0AD096-D6F0-46BA-B0F9-AA30BD67EC83}" srcOrd="0" destOrd="0" presId="urn:microsoft.com/office/officeart/2005/8/layout/process1"/>
    <dgm:cxn modelId="{8E7503AC-A1D0-4BDB-BB10-B61A947ABC3C}" srcId="{9D788A40-25EE-474F-8622-AD6B65C64D91}" destId="{A135AF7F-9BC3-400D-92CB-B7C3D899F09E}" srcOrd="0" destOrd="0" parTransId="{429D8481-6814-447B-BEAF-D410164604FB}" sibTransId="{01428815-D76E-4DA9-BEB4-7E1B299B3633}"/>
    <dgm:cxn modelId="{61510466-0516-46B6-A3A3-4D743EB5C1EB}" srcId="{9D788A40-25EE-474F-8622-AD6B65C64D91}" destId="{D70FF75F-5BDF-4DD0-8F17-650913D85C09}" srcOrd="1" destOrd="0" parTransId="{B543A4AD-5545-4FAE-A40D-785A211BA097}" sibTransId="{A0643BCA-C678-40BA-9179-C7B73221178D}"/>
    <dgm:cxn modelId="{EA50D9ED-5B84-4BCF-A5C4-BDDA2363D08D}" type="presOf" srcId="{D70FF75F-5BDF-4DD0-8F17-650913D85C09}" destId="{C1D7A22C-1590-4D52-96DD-F350E3DDECD1}" srcOrd="0" destOrd="0" presId="urn:microsoft.com/office/officeart/2005/8/layout/process1"/>
    <dgm:cxn modelId="{7BADB361-AD95-4B48-A52C-075D96290BA9}" type="presOf" srcId="{A135AF7F-9BC3-400D-92CB-B7C3D899F09E}" destId="{94456A21-F5FA-4876-BE9C-0AD3B15D6AD2}" srcOrd="0" destOrd="0" presId="urn:microsoft.com/office/officeart/2005/8/layout/process1"/>
    <dgm:cxn modelId="{8968ABB7-7576-4A8C-A0DF-24C76F085A5A}" srcId="{9D788A40-25EE-474F-8622-AD6B65C64D91}" destId="{C85CD69F-7609-462C-A9C8-782E6F4D6B5A}" srcOrd="2" destOrd="0" parTransId="{AD1AB3B8-8951-425E-8FB6-FC9B7FC44DF8}" sibTransId="{CE5FF955-F927-4B76-9B1B-6EDB3851143A}"/>
    <dgm:cxn modelId="{E98DE882-18D6-4FFA-A2BD-EB78FC35F7CD}" type="presParOf" srcId="{CFEFCFBE-D999-4B95-B927-3DD66E515C7E}" destId="{94456A21-F5FA-4876-BE9C-0AD3B15D6AD2}" srcOrd="0" destOrd="0" presId="urn:microsoft.com/office/officeart/2005/8/layout/process1"/>
    <dgm:cxn modelId="{F925D84E-2491-4BF3-952A-DE3A6846A1C8}" type="presParOf" srcId="{CFEFCFBE-D999-4B95-B927-3DD66E515C7E}" destId="{5D0AD096-D6F0-46BA-B0F9-AA30BD67EC83}" srcOrd="1" destOrd="0" presId="urn:microsoft.com/office/officeart/2005/8/layout/process1"/>
    <dgm:cxn modelId="{49298B76-EEEA-4DAE-9B8F-F359B9518DA1}" type="presParOf" srcId="{5D0AD096-D6F0-46BA-B0F9-AA30BD67EC83}" destId="{62830DE9-E18C-45B3-87F6-FBF474E48A14}" srcOrd="0" destOrd="0" presId="urn:microsoft.com/office/officeart/2005/8/layout/process1"/>
    <dgm:cxn modelId="{95B3FDE5-B284-4BF1-BC3E-D68DCDFE9C7E}" type="presParOf" srcId="{CFEFCFBE-D999-4B95-B927-3DD66E515C7E}" destId="{C1D7A22C-1590-4D52-96DD-F350E3DDECD1}" srcOrd="2" destOrd="0" presId="urn:microsoft.com/office/officeart/2005/8/layout/process1"/>
    <dgm:cxn modelId="{57639224-CDA2-42C7-ACC5-F537947105E2}" type="presParOf" srcId="{CFEFCFBE-D999-4B95-B927-3DD66E515C7E}" destId="{C572E844-AAA9-4F0C-B216-FEF1B2B5BD38}" srcOrd="3" destOrd="0" presId="urn:microsoft.com/office/officeart/2005/8/layout/process1"/>
    <dgm:cxn modelId="{5D2DC621-F096-43A6-BA8E-885131B0B731}" type="presParOf" srcId="{C572E844-AAA9-4F0C-B216-FEF1B2B5BD38}" destId="{A8DD10E6-AC15-4475-A503-200AEAC4C339}" srcOrd="0" destOrd="0" presId="urn:microsoft.com/office/officeart/2005/8/layout/process1"/>
    <dgm:cxn modelId="{D69C3805-91DD-4381-8D83-5468077A3990}" type="presParOf" srcId="{CFEFCFBE-D999-4B95-B927-3DD66E515C7E}" destId="{1248D4CB-D7D1-4622-8C79-26E2AB694FA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56A21-F5FA-4876-BE9C-0AD3B15D6AD2}">
      <dsp:nvSpPr>
        <dsp:cNvPr id="0" name=""/>
        <dsp:cNvSpPr/>
      </dsp:nvSpPr>
      <dsp:spPr>
        <a:xfrm>
          <a:off x="1208" y="202008"/>
          <a:ext cx="1477101" cy="907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shade val="8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3 подпрограммы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800" y="228600"/>
        <a:ext cx="1423917" cy="854718"/>
      </dsp:txXfrm>
    </dsp:sp>
    <dsp:sp modelId="{5D0AD096-D6F0-46BA-B0F9-AA30BD67EC83}">
      <dsp:nvSpPr>
        <dsp:cNvPr id="0" name=""/>
        <dsp:cNvSpPr/>
      </dsp:nvSpPr>
      <dsp:spPr>
        <a:xfrm>
          <a:off x="1699734" y="381393"/>
          <a:ext cx="469420" cy="5491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shade val="9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99734" y="491220"/>
        <a:ext cx="328594" cy="329479"/>
      </dsp:txXfrm>
    </dsp:sp>
    <dsp:sp modelId="{C1D7A22C-1590-4D52-96DD-F350E3DDECD1}">
      <dsp:nvSpPr>
        <dsp:cNvPr id="0" name=""/>
        <dsp:cNvSpPr/>
      </dsp:nvSpPr>
      <dsp:spPr>
        <a:xfrm>
          <a:off x="2364007" y="209435"/>
          <a:ext cx="1741947" cy="893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181989"/>
                <a:satOff val="7449"/>
                <a:lumOff val="11913"/>
                <a:alphaOff val="0"/>
                <a:tint val="30000"/>
                <a:satMod val="250000"/>
              </a:schemeClr>
            </a:gs>
            <a:gs pos="72000">
              <a:schemeClr val="accent2">
                <a:shade val="80000"/>
                <a:hueOff val="-181989"/>
                <a:satOff val="7449"/>
                <a:lumOff val="11913"/>
                <a:alphaOff val="0"/>
                <a:tint val="75000"/>
                <a:satMod val="210000"/>
              </a:schemeClr>
            </a:gs>
            <a:gs pos="100000">
              <a:schemeClr val="accent2">
                <a:shade val="80000"/>
                <a:hueOff val="-181989"/>
                <a:satOff val="7449"/>
                <a:lumOff val="11913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5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целевых показателя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90164" y="235592"/>
        <a:ext cx="1689633" cy="840735"/>
      </dsp:txXfrm>
    </dsp:sp>
    <dsp:sp modelId="{C572E844-AAA9-4F0C-B216-FEF1B2B5BD38}">
      <dsp:nvSpPr>
        <dsp:cNvPr id="0" name=""/>
        <dsp:cNvSpPr/>
      </dsp:nvSpPr>
      <dsp:spPr>
        <a:xfrm>
          <a:off x="4327379" y="381393"/>
          <a:ext cx="469420" cy="5491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364026"/>
                <a:satOff val="6005"/>
                <a:lumOff val="20751"/>
                <a:alphaOff val="0"/>
                <a:tint val="30000"/>
                <a:satMod val="250000"/>
              </a:schemeClr>
            </a:gs>
            <a:gs pos="72000">
              <a:schemeClr val="accent2">
                <a:shade val="90000"/>
                <a:hueOff val="-364026"/>
                <a:satOff val="6005"/>
                <a:lumOff val="20751"/>
                <a:alphaOff val="0"/>
                <a:tint val="75000"/>
                <a:satMod val="210000"/>
              </a:schemeClr>
            </a:gs>
            <a:gs pos="100000">
              <a:schemeClr val="accent2">
                <a:shade val="90000"/>
                <a:hueOff val="-364026"/>
                <a:satOff val="6005"/>
                <a:lumOff val="20751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27379" y="491220"/>
        <a:ext cx="328594" cy="329479"/>
      </dsp:txXfrm>
    </dsp:sp>
    <dsp:sp modelId="{1248D4CB-D7D1-4622-8C79-26E2AB694FAA}">
      <dsp:nvSpPr>
        <dsp:cNvPr id="0" name=""/>
        <dsp:cNvSpPr/>
      </dsp:nvSpPr>
      <dsp:spPr>
        <a:xfrm>
          <a:off x="4991653" y="203755"/>
          <a:ext cx="1919906" cy="904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363978"/>
                <a:satOff val="14898"/>
                <a:lumOff val="23825"/>
                <a:alphaOff val="0"/>
                <a:tint val="30000"/>
                <a:satMod val="250000"/>
              </a:schemeClr>
            </a:gs>
            <a:gs pos="72000">
              <a:schemeClr val="accent2">
                <a:shade val="80000"/>
                <a:hueOff val="-363978"/>
                <a:satOff val="14898"/>
                <a:lumOff val="23825"/>
                <a:alphaOff val="0"/>
                <a:tint val="75000"/>
                <a:satMod val="210000"/>
              </a:schemeClr>
            </a:gs>
            <a:gs pos="100000">
              <a:schemeClr val="accent2">
                <a:shade val="80000"/>
                <a:hueOff val="-363978"/>
                <a:satOff val="14898"/>
                <a:lumOff val="23825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Бюджет 2019г.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251,1 тыс. руб.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18142" y="230244"/>
        <a:ext cx="1866928" cy="851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F339-B749-49F3-808B-849E3D7F8A0A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72822-C929-4A03-AA49-39FC93F73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F339-B749-49F3-808B-849E3D7F8A0A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2822-C929-4A03-AA49-39FC93F73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F339-B749-49F3-808B-849E3D7F8A0A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2822-C929-4A03-AA49-39FC93F73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F339-B749-49F3-808B-849E3D7F8A0A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72822-C929-4A03-AA49-39FC93F73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F339-B749-49F3-808B-849E3D7F8A0A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2822-C929-4A03-AA49-39FC93F738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F339-B749-49F3-808B-849E3D7F8A0A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2822-C929-4A03-AA49-39FC93F73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F339-B749-49F3-808B-849E3D7F8A0A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172822-C929-4A03-AA49-39FC93F738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F339-B749-49F3-808B-849E3D7F8A0A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2822-C929-4A03-AA49-39FC93F73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F339-B749-49F3-808B-849E3D7F8A0A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2822-C929-4A03-AA49-39FC93F73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F339-B749-49F3-808B-849E3D7F8A0A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2822-C929-4A03-AA49-39FC93F73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F339-B749-49F3-808B-849E3D7F8A0A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2822-C929-4A03-AA49-39FC93F738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65F339-B749-49F3-808B-849E3D7F8A0A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172822-C929-4A03-AA49-39FC93F738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76864" cy="242312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0" algn="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зам. Главы администрации </a:t>
            </a:r>
          </a:p>
          <a:p>
            <a:pPr marR="0" algn="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Нытвенского муниципального района – 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Александрович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Безматерных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/>
          </a:p>
        </p:txBody>
      </p:sp>
      <p:pic>
        <p:nvPicPr>
          <p:cNvPr id="5" name="Рисунок 4" descr="gerb-nytvenskogo-rayon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41" y="260648"/>
            <a:ext cx="592931" cy="10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 rot="5400000">
            <a:off x="4443057" y="-4443055"/>
            <a:ext cx="257889" cy="9144000"/>
            <a:chOff x="0" y="-6"/>
            <a:chExt cx="437" cy="4329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2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1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0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827584" y="1052736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Нытвенском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муниципальном районе».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Основные направления программы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поддержки МСП  в 2018 году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плановый период 2019-2021 годы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 rot="5400000">
            <a:off x="4443057" y="-4443055"/>
            <a:ext cx="257889" cy="9144000"/>
            <a:chOff x="0" y="-6"/>
            <a:chExt cx="437" cy="4329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1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9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</p:grpSp>
      <p:pic>
        <p:nvPicPr>
          <p:cNvPr id="12" name="Рисунок 11" descr="gerb-nytvenskogo-rayon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41" y="260648"/>
            <a:ext cx="592931" cy="10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051720" y="2852936"/>
            <a:ext cx="503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Благодарю за внимание!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ts val="1920"/>
              </a:lnSpc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Picture 3" descr="\\Server\отдел экономики и торговли\МП Развитие СМСП 2018\система аспир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25144"/>
            <a:ext cx="2952328" cy="1839467"/>
          </a:xfrm>
          <a:prstGeom prst="rect">
            <a:avLst/>
          </a:prstGeom>
          <a:noFill/>
        </p:spPr>
      </p:pic>
      <p:pic>
        <p:nvPicPr>
          <p:cNvPr id="6" name="Picture 2" descr="\\Server\отдел экономики и торговли\МП Развитие СМСП 2018\gaz-avtobus-a64r42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1819818" cy="1080120"/>
          </a:xfrm>
          <a:prstGeom prst="rect">
            <a:avLst/>
          </a:prstGeom>
          <a:noFill/>
        </p:spPr>
      </p:pic>
      <p:pic>
        <p:nvPicPr>
          <p:cNvPr id="7" name="Picture 4" descr="\\Server\отдел экономики и торговли\МП Развитие СМСП 2018\1 Мероприятие (субсидирование)\пази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2180" y="5229200"/>
            <a:ext cx="1930392" cy="11521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96136" y="213285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5445224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 субсидию получили 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субъекта МСП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2,4 млн. руб.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67544" y="1628800"/>
          <a:ext cx="8280920" cy="20307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140460"/>
                <a:gridCol w="414046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Мероприятие «Поддержка малого и среднего предпринимательства»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ООО «</a:t>
                      </a:r>
                      <a:r>
                        <a:rPr lang="ru-RU" sz="1600" dirty="0" err="1" smtClean="0"/>
                        <a:t>Латофлекс</a:t>
                      </a:r>
                      <a:r>
                        <a:rPr lang="ru-RU" sz="1600" dirty="0" smtClean="0"/>
                        <a:t> Плюс»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ИП </a:t>
                      </a:r>
                      <a:r>
                        <a:rPr lang="ru-RU" sz="1600" dirty="0" err="1" smtClean="0"/>
                        <a:t>Эфендиев</a:t>
                      </a:r>
                      <a:r>
                        <a:rPr lang="ru-RU" sz="1600" dirty="0" smtClean="0"/>
                        <a:t> Э.А.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Возмещение части затрат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на приобретение в лизинг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Системы аспирации       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 сумму 700,0 тыс. руб.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Создание дополнительных рабочих мест 2.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Возмещение части затрат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на приобретение в лизинг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3-х автобусов</a:t>
                      </a:r>
                    </a:p>
                    <a:p>
                      <a:pPr algn="ctr"/>
                      <a:r>
                        <a:rPr lang="ru-RU" sz="1600" dirty="0" smtClean="0"/>
                        <a:t>на сумму 1700,0 тыс. руб. </a:t>
                      </a:r>
                    </a:p>
                    <a:p>
                      <a:pPr algn="ctr"/>
                      <a:r>
                        <a:rPr lang="ru-RU" sz="1600" dirty="0" smtClean="0"/>
                        <a:t>Создание дополнительных рабочих мест 5. 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" name="Group 2"/>
          <p:cNvGrpSpPr>
            <a:grpSpLocks/>
          </p:cNvGrpSpPr>
          <p:nvPr/>
        </p:nvGrpSpPr>
        <p:grpSpPr bwMode="auto">
          <a:xfrm rot="5400000">
            <a:off x="4443057" y="-4443055"/>
            <a:ext cx="257889" cy="9144000"/>
            <a:chOff x="0" y="-6"/>
            <a:chExt cx="437" cy="4329"/>
          </a:xfrm>
        </p:grpSpPr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21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17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20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18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9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</p:grpSp>
      <p:pic>
        <p:nvPicPr>
          <p:cNvPr id="22" name="Рисунок 21" descr="gerb-nytvenskogo-rayon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741" y="260648"/>
            <a:ext cx="592931" cy="10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827584" y="260648"/>
            <a:ext cx="7920880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предпринимательства»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:\фото первой смены\1\IMG_66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2436372" cy="16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Picture 7" descr="F:\фото первой смены\1\IMG_6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05064"/>
            <a:ext cx="2360744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F:\фото первой смены\1\IMG_65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581128"/>
            <a:ext cx="2406395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23728" y="1628800"/>
          <a:ext cx="5112568" cy="1772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112568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Мероприятие </a:t>
                      </a:r>
                    </a:p>
                    <a:p>
                      <a:pPr algn="ctr"/>
                      <a:r>
                        <a:rPr lang="ru-RU" sz="1600" dirty="0" smtClean="0"/>
                        <a:t>«Развитие молодежного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предпринимательства»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 smtClean="0"/>
                        <a:t>2018 год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Предпринимательская игра «Фирма» </a:t>
                      </a:r>
                    </a:p>
                    <a:p>
                      <a:pPr algn="ctr">
                        <a:defRPr/>
                      </a:pPr>
                      <a:r>
                        <a:rPr lang="ru-RU" sz="1600" dirty="0" smtClean="0"/>
                        <a:t>на базе ДЛО «</a:t>
                      </a:r>
                      <a:r>
                        <a:rPr lang="ru-RU" sz="1600" dirty="0" err="1" smtClean="0"/>
                        <a:t>Гагаринец</a:t>
                      </a:r>
                      <a:r>
                        <a:rPr lang="ru-RU" sz="1600" dirty="0" smtClean="0"/>
                        <a:t>» </a:t>
                      </a:r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 smtClean="0"/>
                        <a:t>20,0 тыс. руб.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2"/>
          <p:cNvGrpSpPr>
            <a:grpSpLocks/>
          </p:cNvGrpSpPr>
          <p:nvPr/>
        </p:nvGrpSpPr>
        <p:grpSpPr bwMode="auto">
          <a:xfrm rot="5400000">
            <a:off x="4443057" y="-4443055"/>
            <a:ext cx="257889" cy="9144000"/>
            <a:chOff x="0" y="-6"/>
            <a:chExt cx="437" cy="4329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6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5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</p:grpSp>
      <p:pic>
        <p:nvPicPr>
          <p:cNvPr id="17" name="Рисунок 16" descr="gerb-nytvenskogo-rayon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741" y="260648"/>
            <a:ext cx="592931" cy="10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27584" y="260648"/>
            <a:ext cx="7920880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предпринимательства»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23728" y="1628800"/>
          <a:ext cx="5112568" cy="2352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112568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Мероприятие </a:t>
                      </a:r>
                    </a:p>
                    <a:p>
                      <a:pPr algn="ctr"/>
                      <a:r>
                        <a:rPr lang="ru-RU" sz="1600" dirty="0" smtClean="0"/>
                        <a:t>«Развитие молодежного предпринимательства»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 smtClean="0"/>
                        <a:t>2018 год </a:t>
                      </a:r>
                    </a:p>
                    <a:p>
                      <a:pPr algn="ctr">
                        <a:defRPr/>
                      </a:pPr>
                      <a:r>
                        <a:rPr lang="ru-RU" sz="1600" dirty="0" smtClean="0"/>
                        <a:t> Конкурс проектных работ «Возрождение предпринимательства в конце </a:t>
                      </a:r>
                      <a:r>
                        <a:rPr lang="en-US" sz="1600" dirty="0" smtClean="0"/>
                        <a:t>XX-</a:t>
                      </a:r>
                      <a:r>
                        <a:rPr lang="ru-RU" sz="1600" dirty="0" smtClean="0"/>
                        <a:t> начале </a:t>
                      </a:r>
                      <a:r>
                        <a:rPr lang="en-US" sz="1600" dirty="0" smtClean="0"/>
                        <a:t>XXI</a:t>
                      </a:r>
                      <a:r>
                        <a:rPr lang="ru-RU" sz="1600" dirty="0" smtClean="0"/>
                        <a:t> в.в.»</a:t>
                      </a:r>
                      <a:endParaRPr lang="ru-RU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 smtClean="0"/>
                        <a:t>13,0 тыс. руб.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Участие в конкурсе приняло  14 учащихся общеобразовательных учреждений Нытвенского МР  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 descr="\\Server\отдел экономики и торговли\МП Развитие СМСП 2018\3 Мероприятие Школьники\фото\IMG_20181207_143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293096"/>
            <a:ext cx="3234372" cy="2088232"/>
          </a:xfrm>
          <a:prstGeom prst="rect">
            <a:avLst/>
          </a:prstGeom>
          <a:noFill/>
        </p:spPr>
      </p:pic>
      <p:pic>
        <p:nvPicPr>
          <p:cNvPr id="7" name="Picture 3" descr="\\Server\отдел экономики и торговли\МП Развитие СМСП 2018\3 Мероприятие Школьники\фото\IMG_20181207_145935.jpg"/>
          <p:cNvPicPr>
            <a:picLocks noChangeAspect="1" noChangeArrowheads="1"/>
          </p:cNvPicPr>
          <p:nvPr/>
        </p:nvPicPr>
        <p:blipFill>
          <a:blip r:embed="rId3" cstate="print"/>
          <a:srcRect b="19231"/>
          <a:stretch>
            <a:fillRect/>
          </a:stretch>
        </p:blipFill>
        <p:spPr bwMode="auto">
          <a:xfrm flipH="1">
            <a:off x="1043608" y="4581128"/>
            <a:ext cx="2244250" cy="2016224"/>
          </a:xfrm>
          <a:prstGeom prst="rect">
            <a:avLst/>
          </a:prstGeom>
          <a:noFill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 rot="5400000">
            <a:off x="4443057" y="-4443055"/>
            <a:ext cx="257889" cy="9144000"/>
            <a:chOff x="0" y="-6"/>
            <a:chExt cx="437" cy="4329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4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3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</p:grpSp>
      <p:sp>
        <p:nvSpPr>
          <p:cNvPr id="17" name="Прямоугольник 16"/>
          <p:cNvSpPr/>
          <p:nvPr/>
        </p:nvSpPr>
        <p:spPr>
          <a:xfrm>
            <a:off x="827584" y="260648"/>
            <a:ext cx="7920880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предпринимательства» </a:t>
            </a:r>
            <a:endParaRPr lang="ru-RU" sz="2400" dirty="0"/>
          </a:p>
        </p:txBody>
      </p:sp>
      <p:pic>
        <p:nvPicPr>
          <p:cNvPr id="18" name="Рисунок 17" descr="gerb-nytvenskogo-rayon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741" y="260648"/>
            <a:ext cx="592931" cy="10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380312" y="1268760"/>
            <a:ext cx="1368152" cy="1440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30" name="Схема 29"/>
          <p:cNvGraphicFramePr/>
          <p:nvPr/>
        </p:nvGraphicFramePr>
        <p:xfrm>
          <a:off x="251520" y="1397000"/>
          <a:ext cx="6912768" cy="131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380312" y="1484784"/>
            <a:ext cx="14232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2019-2021г.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767,1 тыс.руб.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520" y="2924944"/>
            <a:ext cx="38164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1400" dirty="0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323528" y="3212976"/>
          <a:ext cx="8496942" cy="34543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32314"/>
                <a:gridCol w="2832314"/>
                <a:gridCol w="2832314"/>
              </a:tblGrid>
              <a:tr h="905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"Поддержка малого и среднего предпринимательства"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00" marR="563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Субсидирование субъектов малого и среднего предпринимательства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 тыс.руб.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9060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"Информационная, научно-методическая поддержка субъектов малого и среднего предпринимательства"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00" marR="563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Проведение круглых столов, семинаров для субъектов малого и среднего предпринимательства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Участие в выездных совещаниях, форумах, круглых столах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18,0 тыс.руб.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6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"Содействие развитию молодежного предпринимательства"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300" marR="563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4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Бизнес-игра для школьников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Конкурс школьных и молодежных исследовательских работ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33,1 тыс.руб.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" name="Group 2"/>
          <p:cNvGrpSpPr>
            <a:grpSpLocks/>
          </p:cNvGrpSpPr>
          <p:nvPr/>
        </p:nvGrpSpPr>
        <p:grpSpPr bwMode="auto">
          <a:xfrm rot="5400000">
            <a:off x="4443057" y="-4443055"/>
            <a:ext cx="257889" cy="9144000"/>
            <a:chOff x="0" y="-6"/>
            <a:chExt cx="437" cy="4329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6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5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</p:grpSp>
      <p:pic>
        <p:nvPicPr>
          <p:cNvPr id="17" name="Рисунок 16" descr="gerb-nytvenskogo-rayona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0741" y="260648"/>
            <a:ext cx="592931" cy="10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27584" y="260648"/>
            <a:ext cx="7920880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предпринимательства» 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2780928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2019 год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 rot="5400000">
            <a:off x="4443057" y="-4443055"/>
            <a:ext cx="257889" cy="9144000"/>
            <a:chOff x="0" y="-6"/>
            <a:chExt cx="437" cy="4329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1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9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</p:grpSp>
      <p:pic>
        <p:nvPicPr>
          <p:cNvPr id="12" name="Рисунок 11" descr="gerb-nytvenskogo-rayon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41" y="260648"/>
            <a:ext cx="592931" cy="10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27584" y="1052736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«Обеспечение безопасности жизнедеятельности населения Нытвенского муниципального района»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2019-2021 годы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91264" cy="318108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72816"/>
                <a:gridCol w="2072816"/>
                <a:gridCol w="2072816"/>
                <a:gridCol w="2072816"/>
              </a:tblGrid>
              <a:tr h="506363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Подпрограмма 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«Защита населения и территорий Нытвенского муниципального района от пожаров, катастроф, стихийных бедствий и совершенствование гражданской обороны»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168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Оборудование и эксплуатация элементов автоматизированной системы централизованного оповещения и информирования населения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336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33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Районный бюджет, тыс. руб.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1151,9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1335,8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1125,7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336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Капитальный ремонт и эксплуатация  ГТС водохранилища на р. Нытва в г.Нытва Нытвенского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336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168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Капитальный ремонт ГТС, тыс. руб.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4600,0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3149,1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2276,0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6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Эксплуатация ГТС, тыс. руб.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2701,8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2615,4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2577,5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2160240" cy="16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C:\Users\User\Pictures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69160"/>
            <a:ext cx="1718258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41168"/>
            <a:ext cx="1547664" cy="169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 rot="5400000">
            <a:off x="4443057" y="-4443055"/>
            <a:ext cx="257889" cy="9144000"/>
            <a:chOff x="0" y="-6"/>
            <a:chExt cx="437" cy="4329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6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5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</p:grpSp>
      <p:pic>
        <p:nvPicPr>
          <p:cNvPr id="17" name="Рисунок 16" descr="gerb-nytvenskogo-rayon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741" y="260648"/>
            <a:ext cx="592931" cy="10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27584" y="26064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«Обеспечение безопасности жизнедеятельности населения»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/>
        </p:nvGraphicFramePr>
        <p:xfrm>
          <a:off x="251520" y="1556792"/>
          <a:ext cx="8640960" cy="33528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32961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Подпрограмма 2 </a:t>
                      </a:r>
                    </a:p>
                    <a:p>
                      <a:pPr algn="ctr"/>
                      <a:r>
                        <a:rPr lang="ru-RU" sz="1400" dirty="0" smtClean="0"/>
                        <a:t>«Профилактика преступлений и иных правонарушений в </a:t>
                      </a:r>
                      <a:r>
                        <a:rPr lang="ru-RU" sz="1400" dirty="0" err="1" smtClean="0"/>
                        <a:t>Нытвенском</a:t>
                      </a:r>
                      <a:r>
                        <a:rPr lang="ru-RU" sz="1400" dirty="0" smtClean="0"/>
                        <a:t> муниципальном районе»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083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Организация и проведение профилактических мероприятий по вопросам профилактики правонарушений с участием детей,  в том</a:t>
                      </a:r>
                      <a:r>
                        <a:rPr lang="ru-RU" sz="1200" baseline="0" dirty="0" smtClean="0"/>
                        <a:t> числе </a:t>
                      </a:r>
                      <a:r>
                        <a:rPr lang="ru-RU" sz="1200" dirty="0" smtClean="0"/>
                        <a:t>состоящих на учете в ОМВД, в СОП и группе риска.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503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931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Районный бюджет, тыс. руб.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1394,1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1349,5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1329,9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4503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Внедрение и развитие системы видеонаблюдения и </a:t>
                      </a:r>
                      <a:r>
                        <a:rPr lang="ru-RU" sz="1200" dirty="0" err="1" smtClean="0"/>
                        <a:t>фотовидеофиксации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4503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931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Районный бюджет, тыс. руб.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1000,0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1064,8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083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Обеспечение общественного порядка и противодействие преступности, противодействие экстремизму и профилактика терроризма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4503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931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Районный бюджет, тыс. руб.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268,2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132,7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128,5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4265935049"/>
              </p:ext>
            </p:extLst>
          </p:nvPr>
        </p:nvGraphicFramePr>
        <p:xfrm>
          <a:off x="251520" y="5373216"/>
          <a:ext cx="3960440" cy="129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5085184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Финансирование программы – 6694,0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sun9-10.userapi.com/c840527/v840527577/738f/UZ8CEkgWfS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3928" y="5085184"/>
            <a:ext cx="142648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17232"/>
            <a:ext cx="1404820" cy="115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13176"/>
            <a:ext cx="1857362" cy="118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2"/>
          <p:cNvGrpSpPr>
            <a:grpSpLocks/>
          </p:cNvGrpSpPr>
          <p:nvPr/>
        </p:nvGrpSpPr>
        <p:grpSpPr bwMode="auto">
          <a:xfrm rot="5400000">
            <a:off x="4443057" y="-4443055"/>
            <a:ext cx="257889" cy="9144000"/>
            <a:chOff x="0" y="-6"/>
            <a:chExt cx="437" cy="4329"/>
          </a:xfrm>
        </p:grpSpPr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9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8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7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</p:grpSp>
      <p:pic>
        <p:nvPicPr>
          <p:cNvPr id="20" name="Рисунок 19" descr="gerb-nytvenskogo-rayona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0741" y="260648"/>
            <a:ext cx="592931" cy="10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827584" y="26064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«Обеспечение безопасности жизнедеятельности населения»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/>
        </p:nvGraphicFramePr>
        <p:xfrm>
          <a:off x="251520" y="1556792"/>
          <a:ext cx="8640960" cy="1645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32961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Подпрограмма 3 </a:t>
                      </a:r>
                    </a:p>
                    <a:p>
                      <a:pPr algn="ctr"/>
                      <a:r>
                        <a:rPr lang="ru-RU" sz="1400" dirty="0" smtClean="0"/>
                        <a:t>"Обеспечение реализации муниципальной программы"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083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Содержание и</a:t>
                      </a:r>
                      <a:r>
                        <a:rPr lang="ru-RU" sz="1400" kern="1200" baseline="0" dirty="0" smtClean="0">
                          <a:effectLst/>
                        </a:rPr>
                        <a:t> ремонт</a:t>
                      </a:r>
                      <a:r>
                        <a:rPr lang="ru-RU" sz="1400" kern="1200" dirty="0" smtClean="0">
                          <a:effectLst/>
                        </a:rPr>
                        <a:t> зданий и сооружений, эксплуатация</a:t>
                      </a:r>
                      <a:r>
                        <a:rPr lang="ru-RU" sz="1400" kern="1200" baseline="0" dirty="0" smtClean="0">
                          <a:effectLst/>
                        </a:rPr>
                        <a:t> автомобильной техники,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4503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r>
                        <a:rPr lang="ru-RU" sz="1400" baseline="0" dirty="0" smtClean="0"/>
                        <a:t> г.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931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Районный бюджет, 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3858,8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3182,8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3136,9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401089211"/>
              </p:ext>
            </p:extLst>
          </p:nvPr>
        </p:nvGraphicFramePr>
        <p:xfrm>
          <a:off x="323528" y="3573016"/>
          <a:ext cx="3744416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56992"/>
            <a:ext cx="2113702" cy="135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032"/>
            <a:ext cx="211305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41168"/>
            <a:ext cx="2304256" cy="148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2"/>
          <p:cNvGrpSpPr>
            <a:grpSpLocks/>
          </p:cNvGrpSpPr>
          <p:nvPr/>
        </p:nvGrpSpPr>
        <p:grpSpPr bwMode="auto">
          <a:xfrm rot="5400000">
            <a:off x="4443057" y="-4443055"/>
            <a:ext cx="257889" cy="9144000"/>
            <a:chOff x="0" y="-6"/>
            <a:chExt cx="437" cy="4329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7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13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6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14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5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</p:grpSp>
      <p:pic>
        <p:nvPicPr>
          <p:cNvPr id="19" name="Рисунок 18" descr="gerb-nytvenskogo-rayona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0741" y="260648"/>
            <a:ext cx="592931" cy="10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827584" y="26064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«Обеспечение безопасности жизнедеятельности населения»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490</Words>
  <Application>Microsoft Office PowerPoint</Application>
  <PresentationFormat>Экран (4:3)</PresentationFormat>
  <Paragraphs>139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TLAlikina</dc:creator>
  <cp:lastModifiedBy>us</cp:lastModifiedBy>
  <cp:revision>18</cp:revision>
  <dcterms:created xsi:type="dcterms:W3CDTF">2018-12-17T05:19:05Z</dcterms:created>
  <dcterms:modified xsi:type="dcterms:W3CDTF">2019-01-21T10:25:49Z</dcterms:modified>
</cp:coreProperties>
</file>