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89" r:id="rId9"/>
    <p:sldId id="280" r:id="rId10"/>
    <p:sldId id="297" r:id="rId11"/>
    <p:sldId id="290" r:id="rId12"/>
    <p:sldId id="298" r:id="rId13"/>
    <p:sldId id="299" r:id="rId14"/>
    <p:sldId id="292" r:id="rId15"/>
    <p:sldId id="293" r:id="rId16"/>
    <p:sldId id="294" r:id="rId17"/>
    <p:sldId id="295" r:id="rId18"/>
    <p:sldId id="301" r:id="rId19"/>
    <p:sldId id="302" r:id="rId20"/>
    <p:sldId id="296" r:id="rId21"/>
    <p:sldId id="287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14" y="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Kalabinaon\&#1044;&#1086;&#1050;\&#1047;&#1087;&#1083;&#1072;&#1090;&#1072;\&#1048;&#1089;&#1087;&#1086;&#1083;&#1085;&#1077;&#1085;&#1080;&#1077;%20&#1091;&#1082;&#1072;&#1079;&#1086;&#1074;%20&#1089;%202014%20&#1075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1;&#1102;&#1076;&#1078;&#1077;&#1090;&#1085;&#1086;&#1077;%20&#1087;&#1086;&#1089;&#1083;&#1072;&#1085;&#1080;&#1077;%20&#1075;&#1083;&#1072;&#1074;&#1099;%202019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autoTitleDeleted val="1"/>
    <c:plotArea>
      <c:layout>
        <c:manualLayout>
          <c:layoutTarget val="inner"/>
          <c:xMode val="edge"/>
          <c:yMode val="edge"/>
          <c:x val="1.6581728335977968E-2"/>
          <c:y val="7.6388888888888923E-2"/>
          <c:w val="0.96683654332804425"/>
          <c:h val="0.7083333333333337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6.9801859622435111E-2"/>
                  <c:y val="8.796314523184654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400" dirty="0"/>
                      <a:t>2743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6.7152794988591863E-2"/>
                  <c:y val="-0.125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400" dirty="0"/>
                      <a:t>3379</a:t>
                    </a:r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4.7901728867732814E-2"/>
                  <c:y val="0.1064812992125984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400" dirty="0"/>
                      <a:t>3408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8.8988830300906846E-2"/>
                  <c:y val="-8.796314523184654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400" dirty="0"/>
                      <a:t>7578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-5.3135121738610333E-2"/>
                  <c:y val="0.1064812992125984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400" dirty="0"/>
                      <a:t>9086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5"/>
              <c:layout>
                <c:manualLayout>
                  <c:x val="-6.7346363224599123E-2"/>
                  <c:y val="-0.12268536745406818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400" dirty="0"/>
                      <a:t>0466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6"/>
              <c:layout>
                <c:manualLayout>
                  <c:x val="-2.9464033910762053E-2"/>
                  <c:y val="0.13194444444444614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400" dirty="0"/>
                      <a:t>1353</a:t>
                    </a:r>
                    <a:endParaRPr lang="en-US" dirty="0"/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'2'!$B$2:$B$8</c:f>
              <c:numCache>
                <c:formatCode>General</c:formatCode>
                <c:ptCount val="7"/>
                <c:pt idx="0">
                  <c:v>12743</c:v>
                </c:pt>
                <c:pt idx="1">
                  <c:v>13374</c:v>
                </c:pt>
                <c:pt idx="2">
                  <c:v>13408</c:v>
                </c:pt>
                <c:pt idx="3">
                  <c:v>17578</c:v>
                </c:pt>
                <c:pt idx="4">
                  <c:v>19086</c:v>
                </c:pt>
                <c:pt idx="5">
                  <c:v>20466</c:v>
                </c:pt>
                <c:pt idx="6">
                  <c:v>21353</c:v>
                </c:pt>
              </c:numCache>
            </c:numRef>
          </c:val>
        </c:ser>
        <c:dLbls>
          <c:showVal val="1"/>
        </c:dLbls>
        <c:marker val="1"/>
        <c:axId val="43108608"/>
        <c:axId val="67117056"/>
      </c:lineChart>
      <c:catAx>
        <c:axId val="43108608"/>
        <c:scaling>
          <c:orientation val="minMax"/>
        </c:scaling>
        <c:delete val="1"/>
        <c:axPos val="b"/>
        <c:majorTickMark val="none"/>
        <c:tickLblPos val="none"/>
        <c:crossAx val="67117056"/>
        <c:crosses val="autoZero"/>
        <c:auto val="1"/>
        <c:lblAlgn val="ctr"/>
        <c:lblOffset val="100"/>
      </c:catAx>
      <c:valAx>
        <c:axId val="67117056"/>
        <c:scaling>
          <c:orientation val="minMax"/>
        </c:scaling>
        <c:delete val="1"/>
        <c:axPos val="l"/>
        <c:numFmt formatCode="General" sourceLinked="1"/>
        <c:tickLblPos val="none"/>
        <c:crossAx val="4310860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Лента стальная холоднокатаная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тонн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3.9089191069197102E-2"/>
          <c:y val="0.39731613859761739"/>
          <c:w val="0.92833648303980532"/>
          <c:h val="0.52965813254944272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6398582418717633E-2"/>
                  <c:y val="-0.12672147539162321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7945559655164756E-2"/>
                  <c:y val="0.16330018886790448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6476424646774138E-2"/>
                  <c:y val="-0.1793761804243982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9968741289954141E-2"/>
                  <c:y val="-9.719697811354324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3695193711419965E-2"/>
                  <c:y val="0.17610487723586268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5.3141025266198447E-2"/>
                  <c:y val="-0.13233862904121765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5158252396907168E-2"/>
                  <c:y val="0.17610432174202936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'6'!$B$3:$B$9</c:f>
              <c:numCache>
                <c:formatCode>General</c:formatCode>
                <c:ptCount val="7"/>
                <c:pt idx="0">
                  <c:v>30490</c:v>
                </c:pt>
                <c:pt idx="1">
                  <c:v>30084</c:v>
                </c:pt>
                <c:pt idx="2">
                  <c:v>28722</c:v>
                </c:pt>
                <c:pt idx="3">
                  <c:v>33296</c:v>
                </c:pt>
                <c:pt idx="4">
                  <c:v>33329</c:v>
                </c:pt>
                <c:pt idx="5">
                  <c:v>33336</c:v>
                </c:pt>
                <c:pt idx="6">
                  <c:v>33339</c:v>
                </c:pt>
              </c:numCache>
            </c:numRef>
          </c:val>
        </c:ser>
        <c:dLbls>
          <c:showVal val="1"/>
        </c:dLbls>
        <c:marker val="1"/>
        <c:axId val="74122752"/>
        <c:axId val="74124288"/>
      </c:lineChart>
      <c:catAx>
        <c:axId val="74122752"/>
        <c:scaling>
          <c:orientation val="minMax"/>
        </c:scaling>
        <c:delete val="1"/>
        <c:axPos val="b"/>
        <c:majorTickMark val="none"/>
        <c:tickLblPos val="none"/>
        <c:crossAx val="74124288"/>
        <c:crosses val="autoZero"/>
        <c:auto val="1"/>
        <c:lblAlgn val="ctr"/>
        <c:lblOffset val="100"/>
      </c:catAx>
      <c:valAx>
        <c:axId val="74124288"/>
        <c:scaling>
          <c:orientation val="minMax"/>
        </c:scaling>
        <c:delete val="1"/>
        <c:axPos val="l"/>
        <c:numFmt formatCode="General" sourceLinked="1"/>
        <c:tickLblPos val="none"/>
        <c:crossAx val="7412275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Товары народного потребления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тонн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4.6983480178285304E-2"/>
                  <c:y val="0.16522885199412729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0581884498709156E-2"/>
                  <c:y val="-0.10472499044669331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3782682338497546E-2"/>
                  <c:y val="0.14463518935660991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4033897363569783E-2"/>
                  <c:y val="-7.034469619563392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1599949346494474E-2"/>
                  <c:y val="0.16650597835924458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1864934028046336E-2"/>
                  <c:y val="-0.1003648547392802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6309642619746757E-2"/>
                  <c:y val="0.2143982170511461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'6'!$L$3:$L$9</c:f>
              <c:numCache>
                <c:formatCode>General</c:formatCode>
                <c:ptCount val="7"/>
                <c:pt idx="0">
                  <c:v>608</c:v>
                </c:pt>
                <c:pt idx="1">
                  <c:v>676</c:v>
                </c:pt>
                <c:pt idx="2">
                  <c:v>723</c:v>
                </c:pt>
                <c:pt idx="3">
                  <c:v>834</c:v>
                </c:pt>
                <c:pt idx="4">
                  <c:v>834</c:v>
                </c:pt>
                <c:pt idx="5">
                  <c:v>834</c:v>
                </c:pt>
                <c:pt idx="6">
                  <c:v>834</c:v>
                </c:pt>
              </c:numCache>
            </c:numRef>
          </c:val>
        </c:ser>
        <c:dLbls>
          <c:showVal val="1"/>
        </c:dLbls>
        <c:marker val="1"/>
        <c:axId val="74177152"/>
        <c:axId val="74183040"/>
      </c:lineChart>
      <c:catAx>
        <c:axId val="74177152"/>
        <c:scaling>
          <c:orientation val="minMax"/>
        </c:scaling>
        <c:delete val="1"/>
        <c:axPos val="b"/>
        <c:majorTickMark val="none"/>
        <c:tickLblPos val="none"/>
        <c:crossAx val="74183040"/>
        <c:crosses val="autoZero"/>
        <c:auto val="1"/>
        <c:lblAlgn val="ctr"/>
        <c:lblOffset val="100"/>
      </c:catAx>
      <c:valAx>
        <c:axId val="74183040"/>
        <c:scaling>
          <c:orientation val="minMax"/>
        </c:scaling>
        <c:delete val="1"/>
        <c:axPos val="l"/>
        <c:numFmt formatCode="General" sourceLinked="1"/>
        <c:tickLblPos val="none"/>
        <c:crossAx val="7417715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Валовый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надой, тонн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7.9692586120153133E-2"/>
                  <c:y val="5.555555555555545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8.8159267838698527E-2"/>
                  <c:y val="-6.018518518518514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5581449922577639E-2"/>
                  <c:y val="8.333333333333334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8.8159267838698527E-2"/>
                  <c:y val="-3.703703703703705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6.5581449922577639E-2"/>
                  <c:y val="3.240740740740765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8.8159267838698527E-2"/>
                  <c:y val="-5.5555555555555455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7.9692586120153133E-2"/>
                  <c:y val="7.870370370370373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7.4048131641123394E-2"/>
                  <c:y val="-7.870370370370373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3335801485869377E-2"/>
                  <c:y val="7.870370370370373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Лист1!$D$3:$L$3</c:f>
              <c:numCache>
                <c:formatCode>General</c:formatCode>
                <c:ptCount val="9"/>
                <c:pt idx="0">
                  <c:v>22218</c:v>
                </c:pt>
                <c:pt idx="1">
                  <c:v>25805</c:v>
                </c:pt>
                <c:pt idx="2">
                  <c:v>26748</c:v>
                </c:pt>
                <c:pt idx="3">
                  <c:v>28317</c:v>
                </c:pt>
                <c:pt idx="4">
                  <c:v>29675</c:v>
                </c:pt>
                <c:pt idx="5">
                  <c:v>31800</c:v>
                </c:pt>
                <c:pt idx="6">
                  <c:v>32000</c:v>
                </c:pt>
                <c:pt idx="7">
                  <c:v>32000</c:v>
                </c:pt>
                <c:pt idx="8">
                  <c:v>32000</c:v>
                </c:pt>
              </c:numCache>
            </c:numRef>
          </c:val>
        </c:ser>
        <c:dLbls>
          <c:showVal val="1"/>
        </c:dLbls>
        <c:marker val="1"/>
        <c:axId val="74376704"/>
        <c:axId val="74378240"/>
      </c:lineChart>
      <c:catAx>
        <c:axId val="74376704"/>
        <c:scaling>
          <c:orientation val="minMax"/>
        </c:scaling>
        <c:delete val="1"/>
        <c:axPos val="b"/>
        <c:majorTickMark val="none"/>
        <c:tickLblPos val="none"/>
        <c:crossAx val="74378240"/>
        <c:crosses val="autoZero"/>
        <c:auto val="1"/>
        <c:lblAlgn val="ctr"/>
        <c:lblOffset val="100"/>
      </c:catAx>
      <c:valAx>
        <c:axId val="74378240"/>
        <c:scaling>
          <c:orientation val="minMax"/>
        </c:scaling>
        <c:delete val="1"/>
        <c:axPos val="l"/>
        <c:numFmt formatCode="General" sourceLinked="1"/>
        <c:tickLblPos val="none"/>
        <c:crossAx val="7437670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Поголовье коров, гол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6139702426226144E-2"/>
                  <c:y val="5.092592592592592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4279823609342548E-2"/>
                  <c:y val="-6.944444444444450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7999581243109823E-2"/>
                  <c:y val="3.703703703703705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7.241994479245896E-2"/>
                  <c:y val="-5.092592592592592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6139702426226144E-2"/>
                  <c:y val="6.944444444444450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5.3426328698520674E-2"/>
                  <c:y val="-5.092592592592592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6.4279823609342548E-2"/>
                  <c:y val="7.407407407407407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6.4279823609342548E-2"/>
                  <c:y val="-5.092592592592592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4.3583618914137923E-2"/>
                  <c:y val="4.629629629629652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Лист1!$D$4:$L$4</c:f>
              <c:numCache>
                <c:formatCode>General</c:formatCode>
                <c:ptCount val="9"/>
                <c:pt idx="0">
                  <c:v>3660</c:v>
                </c:pt>
                <c:pt idx="1">
                  <c:v>3875</c:v>
                </c:pt>
                <c:pt idx="2">
                  <c:v>4079</c:v>
                </c:pt>
                <c:pt idx="3">
                  <c:v>4353</c:v>
                </c:pt>
                <c:pt idx="4">
                  <c:v>4677</c:v>
                </c:pt>
                <c:pt idx="5">
                  <c:v>4700</c:v>
                </c:pt>
                <c:pt idx="6">
                  <c:v>4700</c:v>
                </c:pt>
                <c:pt idx="7">
                  <c:v>4700</c:v>
                </c:pt>
                <c:pt idx="8">
                  <c:v>4700</c:v>
                </c:pt>
              </c:numCache>
            </c:numRef>
          </c:val>
        </c:ser>
        <c:dLbls>
          <c:showVal val="1"/>
        </c:dLbls>
        <c:marker val="1"/>
        <c:axId val="74435200"/>
        <c:axId val="74449280"/>
      </c:lineChart>
      <c:catAx>
        <c:axId val="74435200"/>
        <c:scaling>
          <c:orientation val="minMax"/>
        </c:scaling>
        <c:delete val="1"/>
        <c:axPos val="b"/>
        <c:majorTickMark val="none"/>
        <c:tickLblPos val="none"/>
        <c:crossAx val="74449280"/>
        <c:crosses val="autoZero"/>
        <c:auto val="1"/>
        <c:lblAlgn val="ctr"/>
        <c:lblOffset val="100"/>
      </c:catAx>
      <c:valAx>
        <c:axId val="74449280"/>
        <c:scaling>
          <c:orientation val="minMax"/>
        </c:scaling>
        <c:delete val="1"/>
        <c:axPos val="l"/>
        <c:numFmt formatCode="General" sourceLinked="1"/>
        <c:tickLblPos val="none"/>
        <c:crossAx val="7443520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title>
      <c:tx>
        <c:rich>
          <a:bodyPr/>
          <a:lstStyle/>
          <a:p>
            <a:pPr algn="ctr"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Надой на 1 корову, кг</a:t>
            </a:r>
          </a:p>
        </c:rich>
      </c:tx>
      <c:layout>
        <c:manualLayout>
          <c:xMode val="edge"/>
          <c:yMode val="edge"/>
          <c:x val="0.38665028598355228"/>
          <c:y val="2.7777675235887391E-2"/>
        </c:manualLayout>
      </c:layout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6.302777777777778E-2"/>
                  <c:y val="5.092592592592590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8583333333333524E-2"/>
                  <c:y val="-5.555555555555545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7.9694444444444831E-2"/>
                  <c:y val="7.870370370370373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0249999999999977E-2"/>
                  <c:y val="-5.092592592592592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4694444444444781E-2"/>
                  <c:y val="8.333333333333334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6.5805555555555562E-2"/>
                  <c:y val="-7.40740740740740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5.7472222222222535E-2"/>
                  <c:y val="7.870370370370373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5.1916666666666694E-2"/>
                  <c:y val="-4.629629629629652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2188320209973816E-2"/>
                  <c:y val="7.870370370370373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Лист1!$D$5:$L$5</c:f>
              <c:numCache>
                <c:formatCode>General</c:formatCode>
                <c:ptCount val="9"/>
                <c:pt idx="0">
                  <c:v>6336</c:v>
                </c:pt>
                <c:pt idx="1">
                  <c:v>6901</c:v>
                </c:pt>
                <c:pt idx="2">
                  <c:v>6801</c:v>
                </c:pt>
                <c:pt idx="3">
                  <c:v>6796</c:v>
                </c:pt>
                <c:pt idx="4">
                  <c:v>6737</c:v>
                </c:pt>
                <c:pt idx="5">
                  <c:v>6765</c:v>
                </c:pt>
                <c:pt idx="6">
                  <c:v>6805</c:v>
                </c:pt>
                <c:pt idx="7">
                  <c:v>6805</c:v>
                </c:pt>
                <c:pt idx="8">
                  <c:v>6805</c:v>
                </c:pt>
              </c:numCache>
            </c:numRef>
          </c:val>
        </c:ser>
        <c:dLbls>
          <c:showVal val="1"/>
        </c:dLbls>
        <c:marker val="1"/>
        <c:axId val="74481664"/>
        <c:axId val="74483200"/>
      </c:lineChart>
      <c:catAx>
        <c:axId val="74481664"/>
        <c:scaling>
          <c:orientation val="minMax"/>
        </c:scaling>
        <c:delete val="1"/>
        <c:axPos val="b"/>
        <c:majorTickMark val="none"/>
        <c:tickLblPos val="none"/>
        <c:crossAx val="74483200"/>
        <c:crosses val="autoZero"/>
        <c:auto val="1"/>
        <c:lblAlgn val="ctr"/>
        <c:lblOffset val="100"/>
      </c:catAx>
      <c:valAx>
        <c:axId val="74483200"/>
        <c:scaling>
          <c:orientation val="minMax"/>
        </c:scaling>
        <c:delete val="1"/>
        <c:axPos val="l"/>
        <c:numFmt formatCode="General" sourceLinked="1"/>
        <c:tickLblPos val="none"/>
        <c:crossAx val="7448166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plotArea>
      <c:layout>
        <c:manualLayout>
          <c:layoutTarget val="inner"/>
          <c:xMode val="edge"/>
          <c:yMode val="edge"/>
          <c:x val="1.6849059443771231E-2"/>
          <c:y val="0.16940773987006136"/>
          <c:w val="0.96630188111245752"/>
          <c:h val="0.77578387370139235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561780774318259E-2"/>
                  <c:y val="0.12674313391526618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7892047650054954E-2"/>
                  <c:y val="-0.11090024217585699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3256591594178363E-2"/>
                  <c:y val="0.14258602565467327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0079311314795571E-2"/>
                  <c:y val="-0.10561927826272099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5617807743182673E-2"/>
                  <c:y val="0.1161812060889932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2440527463799877E-2"/>
                  <c:y val="-0.12146217000212974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3256591594178363E-2"/>
                  <c:y val="9.505735043644958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6346895631429415E-2"/>
                  <c:y val="-8.9776386523312768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4360409263320298E-2"/>
                  <c:y val="7.393349478390462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инфляция!$B$2:$B$10</c:f>
              <c:numCache>
                <c:formatCode>General</c:formatCode>
                <c:ptCount val="9"/>
                <c:pt idx="0">
                  <c:v>107.4</c:v>
                </c:pt>
                <c:pt idx="1">
                  <c:v>107.3</c:v>
                </c:pt>
                <c:pt idx="2">
                  <c:v>114.5</c:v>
                </c:pt>
                <c:pt idx="3">
                  <c:v>107.5</c:v>
                </c:pt>
                <c:pt idx="4">
                  <c:v>102.8</c:v>
                </c:pt>
                <c:pt idx="5">
                  <c:v>102.7</c:v>
                </c:pt>
                <c:pt idx="6">
                  <c:v>104.1</c:v>
                </c:pt>
                <c:pt idx="7">
                  <c:v>103.8</c:v>
                </c:pt>
                <c:pt idx="8">
                  <c:v>104.4</c:v>
                </c:pt>
              </c:numCache>
            </c:numRef>
          </c:val>
        </c:ser>
        <c:dLbls>
          <c:showVal val="1"/>
        </c:dLbls>
        <c:marker val="1"/>
        <c:axId val="74698112"/>
        <c:axId val="74716288"/>
      </c:lineChart>
      <c:catAx>
        <c:axId val="74698112"/>
        <c:scaling>
          <c:orientation val="minMax"/>
        </c:scaling>
        <c:delete val="1"/>
        <c:axPos val="b"/>
        <c:majorTickMark val="none"/>
        <c:tickLblPos val="none"/>
        <c:crossAx val="74716288"/>
        <c:crosses val="autoZero"/>
        <c:auto val="1"/>
        <c:lblAlgn val="ctr"/>
        <c:lblOffset val="100"/>
      </c:catAx>
      <c:valAx>
        <c:axId val="74716288"/>
        <c:scaling>
          <c:orientation val="minMax"/>
        </c:scaling>
        <c:delete val="1"/>
        <c:axPos val="l"/>
        <c:numFmt formatCode="General" sourceLinked="1"/>
        <c:tickLblPos val="none"/>
        <c:crossAx val="7469811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Лист7!$B$2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Лист7!$C$2:$G$2</c:f>
              <c:numCache>
                <c:formatCode>0.0</c:formatCode>
                <c:ptCount val="5"/>
                <c:pt idx="0">
                  <c:v>223.3</c:v>
                </c:pt>
                <c:pt idx="1">
                  <c:v>237.5</c:v>
                </c:pt>
                <c:pt idx="2">
                  <c:v>294.10000000000002</c:v>
                </c:pt>
                <c:pt idx="3">
                  <c:v>299.60000000000002</c:v>
                </c:pt>
                <c:pt idx="4">
                  <c:v>305.10000000000002</c:v>
                </c:pt>
              </c:numCache>
            </c:numRef>
          </c:val>
        </c:ser>
        <c:ser>
          <c:idx val="1"/>
          <c:order val="1"/>
          <c:tx>
            <c:strRef>
              <c:f>Лист7!$B$3</c:f>
              <c:strCache>
                <c:ptCount val="1"/>
                <c:pt idx="0">
                  <c:v>Безвозмездные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Лист7!$C$3:$G$3</c:f>
              <c:numCache>
                <c:formatCode>0.0</c:formatCode>
                <c:ptCount val="5"/>
                <c:pt idx="0">
                  <c:v>719.4</c:v>
                </c:pt>
                <c:pt idx="1">
                  <c:v>901</c:v>
                </c:pt>
                <c:pt idx="2">
                  <c:v>847.6</c:v>
                </c:pt>
                <c:pt idx="3">
                  <c:v>691</c:v>
                </c:pt>
                <c:pt idx="4">
                  <c:v>685.9</c:v>
                </c:pt>
              </c:numCache>
            </c:numRef>
          </c:val>
        </c:ser>
        <c:dLbls>
          <c:showVal val="1"/>
        </c:dLbls>
        <c:gapWidth val="75"/>
        <c:overlap val="100"/>
        <c:axId val="74836224"/>
        <c:axId val="74846208"/>
      </c:barChart>
      <c:catAx>
        <c:axId val="74836224"/>
        <c:scaling>
          <c:orientation val="minMax"/>
        </c:scaling>
        <c:delete val="1"/>
        <c:axPos val="b"/>
        <c:majorTickMark val="none"/>
        <c:tickLblPos val="none"/>
        <c:crossAx val="74846208"/>
        <c:crosses val="autoZero"/>
        <c:auto val="1"/>
        <c:lblAlgn val="ctr"/>
        <c:lblOffset val="100"/>
      </c:catAx>
      <c:valAx>
        <c:axId val="74846208"/>
        <c:scaling>
          <c:orientation val="minMax"/>
        </c:scaling>
        <c:axPos val="l"/>
        <c:numFmt formatCode="0.0" sourceLinked="1"/>
        <c:majorTickMark val="none"/>
        <c:tickLblPos val="nextTo"/>
        <c:crossAx val="748362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637577150624722"/>
          <c:y val="0.95311916100231175"/>
          <c:w val="0.61593539899344663"/>
          <c:h val="4.6880838997687115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Лист4!$A$2</c:f>
              <c:strCache>
                <c:ptCount val="1"/>
                <c:pt idx="0">
                  <c:v>ЕНВД</c:v>
                </c:pt>
              </c:strCache>
            </c:strRef>
          </c:tx>
          <c:dLbls>
            <c:showVal val="1"/>
          </c:dLbls>
          <c:cat>
            <c:numRef>
              <c:f>Лист4!$B$1:$F$1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Лист4!$B$2:$F$2</c:f>
              <c:numCache>
                <c:formatCode>0.0</c:formatCode>
                <c:ptCount val="5"/>
                <c:pt idx="0">
                  <c:v>13.8</c:v>
                </c:pt>
                <c:pt idx="1">
                  <c:v>11.2</c:v>
                </c:pt>
                <c:pt idx="2">
                  <c:v>12.1</c:v>
                </c:pt>
                <c:pt idx="3">
                  <c:v>12.4</c:v>
                </c:pt>
                <c:pt idx="4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Лист4!$A$3</c:f>
              <c:strCache>
                <c:ptCount val="1"/>
                <c:pt idx="0">
                  <c:v>Транспортный налог</c:v>
                </c:pt>
              </c:strCache>
            </c:strRef>
          </c:tx>
          <c:dLbls>
            <c:showVal val="1"/>
          </c:dLbls>
          <c:cat>
            <c:numRef>
              <c:f>Лист4!$B$1:$F$1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Лист4!$B$3:$F$3</c:f>
              <c:numCache>
                <c:formatCode>0.0</c:formatCode>
                <c:ptCount val="5"/>
                <c:pt idx="0">
                  <c:v>16.7</c:v>
                </c:pt>
                <c:pt idx="1">
                  <c:v>18</c:v>
                </c:pt>
                <c:pt idx="2">
                  <c:v>19</c:v>
                </c:pt>
                <c:pt idx="3">
                  <c:v>19</c:v>
                </c:pt>
                <c:pt idx="4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Лист4!$A$4</c:f>
              <c:strCache>
                <c:ptCount val="1"/>
                <c:pt idx="0">
                  <c:v>Прочие</c:v>
                </c:pt>
              </c:strCache>
            </c:strRef>
          </c:tx>
          <c:dLbls>
            <c:showVal val="1"/>
          </c:dLbls>
          <c:cat>
            <c:numRef>
              <c:f>Лист4!$B$1:$F$1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Лист4!$B$4:$F$4</c:f>
              <c:numCache>
                <c:formatCode>0.0</c:formatCode>
                <c:ptCount val="5"/>
                <c:pt idx="0">
                  <c:v>28</c:v>
                </c:pt>
                <c:pt idx="1">
                  <c:v>27.5</c:v>
                </c:pt>
                <c:pt idx="2">
                  <c:v>25.1</c:v>
                </c:pt>
                <c:pt idx="3">
                  <c:v>25.7</c:v>
                </c:pt>
                <c:pt idx="4">
                  <c:v>26.5</c:v>
                </c:pt>
              </c:numCache>
            </c:numRef>
          </c:val>
        </c:ser>
        <c:ser>
          <c:idx val="3"/>
          <c:order val="3"/>
          <c:tx>
            <c:strRef>
              <c:f>Лист4!$A$5</c:f>
              <c:strCache>
                <c:ptCount val="1"/>
                <c:pt idx="0">
                  <c:v>НДФЛ</c:v>
                </c:pt>
              </c:strCache>
            </c:strRef>
          </c:tx>
          <c:dLbls>
            <c:showVal val="1"/>
          </c:dLbls>
          <c:cat>
            <c:numRef>
              <c:f>Лист4!$B$1:$F$1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Лист4!$B$5:$F$5</c:f>
              <c:numCache>
                <c:formatCode>0.0</c:formatCode>
                <c:ptCount val="5"/>
                <c:pt idx="0">
                  <c:v>113.2</c:v>
                </c:pt>
                <c:pt idx="1">
                  <c:v>123.3</c:v>
                </c:pt>
                <c:pt idx="2">
                  <c:v>131.1</c:v>
                </c:pt>
                <c:pt idx="3">
                  <c:v>139.30000000000001</c:v>
                </c:pt>
                <c:pt idx="4">
                  <c:v>148.1</c:v>
                </c:pt>
              </c:numCache>
            </c:numRef>
          </c:val>
        </c:ser>
        <c:dLbls>
          <c:showVal val="1"/>
        </c:dLbls>
        <c:gapWidth val="75"/>
        <c:axId val="75485184"/>
        <c:axId val="75486720"/>
      </c:barChart>
      <c:catAx>
        <c:axId val="75485184"/>
        <c:scaling>
          <c:orientation val="minMax"/>
        </c:scaling>
        <c:axPos val="b"/>
        <c:numFmt formatCode="General" sourceLinked="1"/>
        <c:majorTickMark val="none"/>
        <c:tickLblPos val="nextTo"/>
        <c:crossAx val="75486720"/>
        <c:crosses val="autoZero"/>
        <c:auto val="1"/>
        <c:lblAlgn val="ctr"/>
        <c:lblOffset val="100"/>
      </c:catAx>
      <c:valAx>
        <c:axId val="75486720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7548518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Лист7!$K$2</c:f>
              <c:strCache>
                <c:ptCount val="1"/>
                <c:pt idx="0">
                  <c:v>Текущие расходы</c:v>
                </c:pt>
              </c:strCache>
            </c:strRef>
          </c:tx>
          <c:dLbls>
            <c:showVal val="1"/>
          </c:dLbls>
          <c:val>
            <c:numRef>
              <c:f>Лист7!$L$2:$P$2</c:f>
              <c:numCache>
                <c:formatCode>General</c:formatCode>
                <c:ptCount val="5"/>
                <c:pt idx="0">
                  <c:v>90.4</c:v>
                </c:pt>
                <c:pt idx="1">
                  <c:v>85.1</c:v>
                </c:pt>
                <c:pt idx="2">
                  <c:v>74.599999999999994</c:v>
                </c:pt>
                <c:pt idx="3">
                  <c:v>89.4</c:v>
                </c:pt>
                <c:pt idx="4">
                  <c:v>89.9</c:v>
                </c:pt>
              </c:numCache>
            </c:numRef>
          </c:val>
        </c:ser>
        <c:ser>
          <c:idx val="1"/>
          <c:order val="1"/>
          <c:tx>
            <c:strRef>
              <c:f>Лист7!$K$3</c:f>
              <c:strCache>
                <c:ptCount val="1"/>
                <c:pt idx="0">
                  <c:v>Бюджет развития</c:v>
                </c:pt>
              </c:strCache>
            </c:strRef>
          </c:tx>
          <c:dLbls>
            <c:showVal val="1"/>
          </c:dLbls>
          <c:val>
            <c:numRef>
              <c:f>Лист7!$L$3:$P$3</c:f>
              <c:numCache>
                <c:formatCode>General</c:formatCode>
                <c:ptCount val="5"/>
                <c:pt idx="0">
                  <c:v>9.6</c:v>
                </c:pt>
                <c:pt idx="1">
                  <c:v>14.9</c:v>
                </c:pt>
                <c:pt idx="2">
                  <c:v>25.4</c:v>
                </c:pt>
                <c:pt idx="3">
                  <c:v>10.6</c:v>
                </c:pt>
                <c:pt idx="4">
                  <c:v>10.1</c:v>
                </c:pt>
              </c:numCache>
            </c:numRef>
          </c:val>
        </c:ser>
        <c:dLbls>
          <c:showVal val="1"/>
        </c:dLbls>
        <c:gapWidth val="75"/>
        <c:overlap val="100"/>
        <c:axId val="75669888"/>
        <c:axId val="75672576"/>
      </c:barChart>
      <c:catAx>
        <c:axId val="75669888"/>
        <c:scaling>
          <c:orientation val="minMax"/>
        </c:scaling>
        <c:delete val="1"/>
        <c:axPos val="b"/>
        <c:majorTickMark val="none"/>
        <c:tickLblPos val="none"/>
        <c:crossAx val="75672576"/>
        <c:crosses val="autoZero"/>
        <c:auto val="1"/>
        <c:lblAlgn val="ctr"/>
        <c:lblOffset val="100"/>
      </c:catAx>
      <c:valAx>
        <c:axId val="75672576"/>
        <c:scaling>
          <c:orientation val="minMax"/>
        </c:scaling>
        <c:axPos val="l"/>
        <c:numFmt formatCode="General" sourceLinked="1"/>
        <c:majorTickMark val="none"/>
        <c:tickLblPos val="nextTo"/>
        <c:crossAx val="75669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624849764167686"/>
          <c:y val="0.96742190682516771"/>
          <c:w val="0.33070971912211788"/>
          <c:h val="3.2578093174832429E-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096254262346924"/>
          <c:y val="2.9668841509192582E-2"/>
          <c:w val="0.82647697264406561"/>
          <c:h val="0.60977568148993777"/>
        </c:manualLayout>
      </c:layout>
      <c:barChart>
        <c:barDir val="col"/>
        <c:grouping val="percentStacked"/>
        <c:ser>
          <c:idx val="0"/>
          <c:order val="0"/>
          <c:tx>
            <c:strRef>
              <c:f>Лист3!$A$2</c:f>
              <c:strCache>
                <c:ptCount val="1"/>
                <c:pt idx="0">
                  <c:v>Налоговые доходы на душу населения, тыс.руб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Лист3!$B$1:$N$1</c:f>
              <c:strCache>
                <c:ptCount val="13"/>
                <c:pt idx="0">
                  <c:v>Пермский МР 13,1</c:v>
                </c:pt>
                <c:pt idx="1">
                  <c:v>Добрянский МР 12,6</c:v>
                </c:pt>
                <c:pt idx="2">
                  <c:v>Горнозаводский ГО 12,4</c:v>
                </c:pt>
                <c:pt idx="3">
                  <c:v>Нытвенский МР 12,2</c:v>
                </c:pt>
                <c:pt idx="4">
                  <c:v>Чернушинский МР 12,1</c:v>
                </c:pt>
                <c:pt idx="5">
                  <c:v>Осинский МР 12,0</c:v>
                </c:pt>
                <c:pt idx="6">
                  <c:v>Чусовской МР 11,0</c:v>
                </c:pt>
                <c:pt idx="7">
                  <c:v>Лысьва ГО 10,8</c:v>
                </c:pt>
                <c:pt idx="8">
                  <c:v>Чайковский ГО 10,7</c:v>
                </c:pt>
                <c:pt idx="9">
                  <c:v>Губаха ГО 10,1</c:v>
                </c:pt>
                <c:pt idx="10">
                  <c:v>Краснокамский ГО 9,9</c:v>
                </c:pt>
                <c:pt idx="11">
                  <c:v>Кудымкар ГО 9,3</c:v>
                </c:pt>
                <c:pt idx="12">
                  <c:v>Кунгур ГО 9,0</c:v>
                </c:pt>
              </c:strCache>
            </c:strRef>
          </c:cat>
          <c:val>
            <c:numRef>
              <c:f>Лист3!$B$2:$N$2</c:f>
              <c:numCache>
                <c:formatCode>0.0</c:formatCode>
                <c:ptCount val="13"/>
                <c:pt idx="0" formatCode="General">
                  <c:v>9.1</c:v>
                </c:pt>
                <c:pt idx="1">
                  <c:v>10</c:v>
                </c:pt>
                <c:pt idx="2" formatCode="General">
                  <c:v>7.7</c:v>
                </c:pt>
                <c:pt idx="3" formatCode="General">
                  <c:v>6.7</c:v>
                </c:pt>
                <c:pt idx="4" formatCode="General">
                  <c:v>8.3000000000000007</c:v>
                </c:pt>
                <c:pt idx="5" formatCode="General">
                  <c:v>7.9</c:v>
                </c:pt>
                <c:pt idx="6" formatCode="General">
                  <c:v>6.6</c:v>
                </c:pt>
                <c:pt idx="7" formatCode="General">
                  <c:v>6.4</c:v>
                </c:pt>
                <c:pt idx="8">
                  <c:v>8</c:v>
                </c:pt>
                <c:pt idx="9" formatCode="General">
                  <c:v>7.6</c:v>
                </c:pt>
                <c:pt idx="10" formatCode="General">
                  <c:v>6.6</c:v>
                </c:pt>
                <c:pt idx="11" formatCode="General">
                  <c:v>5.8</c:v>
                </c:pt>
                <c:pt idx="12" formatCode="General">
                  <c:v>6.5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Дотации на душу населения, тыс.руб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Лист3!$B$1:$N$1</c:f>
              <c:strCache>
                <c:ptCount val="13"/>
                <c:pt idx="0">
                  <c:v>Пермский МР 13,1</c:v>
                </c:pt>
                <c:pt idx="1">
                  <c:v>Добрянский МР 12,6</c:v>
                </c:pt>
                <c:pt idx="2">
                  <c:v>Горнозаводский ГО 12,4</c:v>
                </c:pt>
                <c:pt idx="3">
                  <c:v>Нытвенский МР 12,2</c:v>
                </c:pt>
                <c:pt idx="4">
                  <c:v>Чернушинский МР 12,1</c:v>
                </c:pt>
                <c:pt idx="5">
                  <c:v>Осинский МР 12,0</c:v>
                </c:pt>
                <c:pt idx="6">
                  <c:v>Чусовской МР 11,0</c:v>
                </c:pt>
                <c:pt idx="7">
                  <c:v>Лысьва ГО 10,8</c:v>
                </c:pt>
                <c:pt idx="8">
                  <c:v>Чайковский ГО 10,7</c:v>
                </c:pt>
                <c:pt idx="9">
                  <c:v>Губаха ГО 10,1</c:v>
                </c:pt>
                <c:pt idx="10">
                  <c:v>Краснокамский ГО 9,9</c:v>
                </c:pt>
                <c:pt idx="11">
                  <c:v>Кудымкар ГО 9,3</c:v>
                </c:pt>
                <c:pt idx="12">
                  <c:v>Кунгур ГО 9,0</c:v>
                </c:pt>
              </c:strCache>
            </c:strRef>
          </c:cat>
          <c:val>
            <c:numRef>
              <c:f>Лист3!$B$3:$N$3</c:f>
              <c:numCache>
                <c:formatCode>General</c:formatCode>
                <c:ptCount val="13"/>
                <c:pt idx="0" formatCode="0.0">
                  <c:v>4</c:v>
                </c:pt>
                <c:pt idx="1">
                  <c:v>2.6</c:v>
                </c:pt>
                <c:pt idx="2">
                  <c:v>4.7</c:v>
                </c:pt>
                <c:pt idx="3">
                  <c:v>5.5</c:v>
                </c:pt>
                <c:pt idx="4">
                  <c:v>3.8</c:v>
                </c:pt>
                <c:pt idx="5">
                  <c:v>4.0999999999999996</c:v>
                </c:pt>
                <c:pt idx="6">
                  <c:v>4.4000000000000004</c:v>
                </c:pt>
                <c:pt idx="7">
                  <c:v>4.4000000000000004</c:v>
                </c:pt>
                <c:pt idx="8">
                  <c:v>2.7</c:v>
                </c:pt>
                <c:pt idx="9">
                  <c:v>2.5</c:v>
                </c:pt>
                <c:pt idx="10">
                  <c:v>3.3</c:v>
                </c:pt>
                <c:pt idx="11">
                  <c:v>3.5</c:v>
                </c:pt>
                <c:pt idx="12">
                  <c:v>2.5</c:v>
                </c:pt>
              </c:numCache>
            </c:numRef>
          </c:val>
        </c:ser>
        <c:dLbls>
          <c:showVal val="1"/>
        </c:dLbls>
        <c:gapWidth val="75"/>
        <c:overlap val="100"/>
        <c:axId val="75338880"/>
        <c:axId val="75340416"/>
      </c:barChart>
      <c:catAx>
        <c:axId val="753388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340416"/>
        <c:crosses val="autoZero"/>
        <c:auto val="1"/>
        <c:lblAlgn val="ctr"/>
        <c:lblOffset val="100"/>
      </c:catAx>
      <c:valAx>
        <c:axId val="75340416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3388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 sz="1800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Доля в общем объеме </a:t>
            </a:r>
          </a:p>
          <a:p>
            <a:pPr>
              <a:defRPr sz="1800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отгруженной продукции, %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'2'!$B$21:$B$23</c:f>
              <c:strCache>
                <c:ptCount val="3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Прочие</c:v>
                </c:pt>
              </c:strCache>
            </c:strRef>
          </c:cat>
          <c:val>
            <c:numRef>
              <c:f>'2'!$C$21:$C$23</c:f>
              <c:numCache>
                <c:formatCode>0%</c:formatCode>
                <c:ptCount val="3"/>
                <c:pt idx="0" formatCode="0.0%">
                  <c:v>0.91300000000000003</c:v>
                </c:pt>
                <c:pt idx="1">
                  <c:v>4.0000000000000022E-2</c:v>
                </c:pt>
                <c:pt idx="2" formatCode="0.0%">
                  <c:v>4.6999999999999972E-2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6773753280840278"/>
          <c:y val="0.25004398701032415"/>
          <c:w val="0.41559580052493444"/>
          <c:h val="0.6998191337260530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888888888888889E-2"/>
          <c:y val="3.7037037037037056E-2"/>
          <c:w val="0.93888888888889066"/>
          <c:h val="0.7866531787693205"/>
        </c:manualLayout>
      </c:layout>
      <c:barChart>
        <c:barDir val="col"/>
        <c:grouping val="stacked"/>
        <c:ser>
          <c:idx val="0"/>
          <c:order val="0"/>
          <c:tx>
            <c:strRef>
              <c:f>Лист5!$A$2</c:f>
              <c:strCache>
                <c:ptCount val="1"/>
                <c:pt idx="0">
                  <c:v>Расходы млн.руб</c:v>
                </c:pt>
              </c:strCache>
            </c:strRef>
          </c:tx>
          <c:dLbls>
            <c:showVal val="1"/>
          </c:dLbls>
          <c:val>
            <c:numRef>
              <c:f>Лист5!$B$2:$G$2</c:f>
              <c:numCache>
                <c:formatCode>0.0</c:formatCode>
                <c:ptCount val="6"/>
                <c:pt idx="0">
                  <c:v>869</c:v>
                </c:pt>
                <c:pt idx="1">
                  <c:v>924.7</c:v>
                </c:pt>
                <c:pt idx="2">
                  <c:v>955.4</c:v>
                </c:pt>
                <c:pt idx="3">
                  <c:v>1148.7</c:v>
                </c:pt>
                <c:pt idx="4">
                  <c:v>990.6</c:v>
                </c:pt>
                <c:pt idx="5">
                  <c:v>991</c:v>
                </c:pt>
              </c:numCache>
            </c:numRef>
          </c:val>
        </c:ser>
        <c:ser>
          <c:idx val="1"/>
          <c:order val="1"/>
          <c:tx>
            <c:strRef>
              <c:f>Лист5!$A$3</c:f>
              <c:strCache>
                <c:ptCount val="1"/>
                <c:pt idx="0">
                  <c:v>Доходы, млн.руб</c:v>
                </c:pt>
              </c:strCache>
            </c:strRef>
          </c:tx>
          <c:dLbls>
            <c:dLbl>
              <c:idx val="0"/>
              <c:layout>
                <c:manualLayout>
                  <c:x val="-1.4548037160498068E-2"/>
                  <c:y val="-2.784778299487199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1054268823931923E-2"/>
                </c:manualLayout>
              </c:layout>
              <c:showVal val="1"/>
            </c:dLbl>
            <c:dLbl>
              <c:idx val="2"/>
              <c:layout>
                <c:manualLayout>
                  <c:x val="-7.2740185802490434E-3"/>
                  <c:y val="-3.2489080160683984E-2"/>
                </c:manualLayout>
              </c:layout>
              <c:showVal val="1"/>
            </c:dLbl>
            <c:dLbl>
              <c:idx val="3"/>
              <c:layout>
                <c:manualLayout>
                  <c:x val="-1.0911027870373484E-2"/>
                  <c:y val="-2.7847782994871992E-2"/>
                </c:manualLayout>
              </c:layout>
              <c:showVal val="1"/>
            </c:dLbl>
            <c:dLbl>
              <c:idx val="4"/>
              <c:layout>
                <c:manualLayout>
                  <c:x val="-3.637009290124523E-3"/>
                  <c:y val="-4.177167449230787E-2"/>
                </c:manualLayout>
              </c:layout>
              <c:showVal val="1"/>
            </c:dLbl>
            <c:dLbl>
              <c:idx val="5"/>
              <c:layout>
                <c:manualLayout>
                  <c:x val="3.637009290124523E-3"/>
                  <c:y val="-4.1771674492307891E-2"/>
                </c:manualLayout>
              </c:layout>
              <c:showVal val="1"/>
            </c:dLbl>
            <c:showVal val="1"/>
          </c:dLbls>
          <c:val>
            <c:numRef>
              <c:f>Лист5!$B$3:$G$3</c:f>
              <c:numCache>
                <c:formatCode>0.0</c:formatCode>
                <c:ptCount val="6"/>
                <c:pt idx="0">
                  <c:v>7.7</c:v>
                </c:pt>
                <c:pt idx="1">
                  <c:v>12</c:v>
                </c:pt>
                <c:pt idx="2">
                  <c:v>12.8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gapWidth val="75"/>
        <c:overlap val="100"/>
        <c:axId val="75784576"/>
        <c:axId val="75786112"/>
      </c:barChart>
      <c:catAx>
        <c:axId val="75784576"/>
        <c:scaling>
          <c:orientation val="minMax"/>
        </c:scaling>
        <c:delete val="1"/>
        <c:axPos val="b"/>
        <c:majorTickMark val="none"/>
        <c:tickLblPos val="none"/>
        <c:crossAx val="75786112"/>
        <c:crosses val="autoZero"/>
        <c:auto val="1"/>
        <c:lblAlgn val="ctr"/>
        <c:lblOffset val="100"/>
      </c:catAx>
      <c:valAx>
        <c:axId val="75786112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7578457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plotArea>
      <c:layout>
        <c:manualLayout>
          <c:layoutTarget val="inner"/>
          <c:xMode val="edge"/>
          <c:yMode val="edge"/>
          <c:x val="2.0054004888033657E-2"/>
          <c:y val="0.15856990316772657"/>
          <c:w val="0.88830940080731757"/>
          <c:h val="0.79132664485361659"/>
        </c:manualLayout>
      </c:layout>
      <c:barChart>
        <c:barDir val="col"/>
        <c:grouping val="clustered"/>
        <c:ser>
          <c:idx val="0"/>
          <c:order val="0"/>
          <c:tx>
            <c:strRef>
              <c:f>Лист1!$H$3</c:f>
              <c:strCache>
                <c:ptCount val="1"/>
                <c:pt idx="0">
                  <c:v>2014г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Лист1!$I$2:$L$2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Лист1!$I$3:$L$3</c:f>
              <c:numCache>
                <c:formatCode>General</c:formatCode>
                <c:ptCount val="4"/>
                <c:pt idx="0">
                  <c:v>24461</c:v>
                </c:pt>
                <c:pt idx="1">
                  <c:v>22387</c:v>
                </c:pt>
                <c:pt idx="2">
                  <c:v>18779</c:v>
                </c:pt>
                <c:pt idx="3">
                  <c:v>10266</c:v>
                </c:pt>
              </c:numCache>
            </c:numRef>
          </c:val>
        </c:ser>
        <c:ser>
          <c:idx val="1"/>
          <c:order val="1"/>
          <c:tx>
            <c:strRef>
              <c:f>Лист1!$H$4</c:f>
              <c:strCache>
                <c:ptCount val="1"/>
                <c:pt idx="0">
                  <c:v>2015г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Лист1!$I$2:$L$2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Лист1!$I$4:$L$4</c:f>
              <c:numCache>
                <c:formatCode>General</c:formatCode>
                <c:ptCount val="4"/>
                <c:pt idx="0">
                  <c:v>23970</c:v>
                </c:pt>
                <c:pt idx="1">
                  <c:v>24538</c:v>
                </c:pt>
                <c:pt idx="2">
                  <c:v>20537</c:v>
                </c:pt>
                <c:pt idx="3">
                  <c:v>12086</c:v>
                </c:pt>
              </c:numCache>
            </c:numRef>
          </c:val>
        </c:ser>
        <c:ser>
          <c:idx val="2"/>
          <c:order val="2"/>
          <c:tx>
            <c:strRef>
              <c:f>Лист1!$H$5</c:f>
              <c:strCache>
                <c:ptCount val="1"/>
                <c:pt idx="0">
                  <c:v>2016г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Лист1!$I$2:$L$2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Лист1!$I$5:$L$5</c:f>
              <c:numCache>
                <c:formatCode>General</c:formatCode>
                <c:ptCount val="4"/>
                <c:pt idx="0">
                  <c:v>24266</c:v>
                </c:pt>
                <c:pt idx="1">
                  <c:v>26254</c:v>
                </c:pt>
                <c:pt idx="2">
                  <c:v>21165</c:v>
                </c:pt>
                <c:pt idx="3">
                  <c:v>13649</c:v>
                </c:pt>
              </c:numCache>
            </c:numRef>
          </c:val>
        </c:ser>
        <c:ser>
          <c:idx val="3"/>
          <c:order val="3"/>
          <c:tx>
            <c:strRef>
              <c:f>Лист1!$H$6</c:f>
              <c:strCache>
                <c:ptCount val="1"/>
                <c:pt idx="0">
                  <c:v>2017г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Лист1!$I$2:$L$2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Лист1!$I$6:$L$6</c:f>
              <c:numCache>
                <c:formatCode>General</c:formatCode>
                <c:ptCount val="4"/>
                <c:pt idx="0">
                  <c:v>25717</c:v>
                </c:pt>
                <c:pt idx="1">
                  <c:v>25705</c:v>
                </c:pt>
                <c:pt idx="2">
                  <c:v>23751</c:v>
                </c:pt>
                <c:pt idx="3">
                  <c:v>16087</c:v>
                </c:pt>
              </c:numCache>
            </c:numRef>
          </c:val>
        </c:ser>
        <c:ser>
          <c:idx val="4"/>
          <c:order val="4"/>
          <c:tx>
            <c:strRef>
              <c:f>Лист1!$H$7</c:f>
              <c:strCache>
                <c:ptCount val="1"/>
                <c:pt idx="0">
                  <c:v>план 2018г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Лист1!$I$2:$L$2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Лист1!$I$7:$L$7</c:f>
              <c:numCache>
                <c:formatCode>General</c:formatCode>
                <c:ptCount val="4"/>
                <c:pt idx="0">
                  <c:v>26134</c:v>
                </c:pt>
                <c:pt idx="1">
                  <c:v>26000</c:v>
                </c:pt>
                <c:pt idx="2">
                  <c:v>26637</c:v>
                </c:pt>
                <c:pt idx="3">
                  <c:v>20656</c:v>
                </c:pt>
              </c:numCache>
            </c:numRef>
          </c:val>
        </c:ser>
        <c:dLbls>
          <c:showVal val="1"/>
        </c:dLbls>
        <c:axId val="75607040"/>
        <c:axId val="75891456"/>
      </c:barChart>
      <c:catAx>
        <c:axId val="75607040"/>
        <c:scaling>
          <c:orientation val="minMax"/>
        </c:scaling>
        <c:delete val="1"/>
        <c:axPos val="b"/>
        <c:tickLblPos val="none"/>
        <c:crossAx val="75891456"/>
        <c:crosses val="autoZero"/>
        <c:auto val="1"/>
        <c:lblAlgn val="ctr"/>
        <c:lblOffset val="100"/>
      </c:catAx>
      <c:valAx>
        <c:axId val="75891456"/>
        <c:scaling>
          <c:orientation val="minMax"/>
        </c:scaling>
        <c:delete val="1"/>
        <c:axPos val="l"/>
        <c:numFmt formatCode="General" sourceLinked="1"/>
        <c:tickLblPos val="none"/>
        <c:crossAx val="756070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Лист6!$B$2:$B$3</c:f>
              <c:strCache>
                <c:ptCount val="2"/>
                <c:pt idx="0">
                  <c:v>Акцизы</c:v>
                </c:pt>
                <c:pt idx="1">
                  <c:v>Транспортный налог</c:v>
                </c:pt>
              </c:strCache>
            </c:strRef>
          </c:cat>
          <c:val>
            <c:numRef>
              <c:f>Лист6!$C$2:$C$3</c:f>
              <c:numCache>
                <c:formatCode>General</c:formatCode>
                <c:ptCount val="2"/>
                <c:pt idx="0">
                  <c:v>6.1</c:v>
                </c:pt>
                <c:pt idx="1">
                  <c:v>17.7</c:v>
                </c:pt>
              </c:numCache>
            </c:numRef>
          </c:val>
        </c:ser>
        <c:dLbls/>
        <c:firstSliceAng val="0"/>
      </c:pieChart>
    </c:plotArea>
    <c:legend>
      <c:legendPos val="b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Лист8!$B$2</c:f>
              <c:strCache>
                <c:ptCount val="1"/>
                <c:pt idx="0">
                  <c:v>Краевой бюджет</c:v>
                </c:pt>
              </c:strCache>
            </c:strRef>
          </c:tx>
          <c:dLbls>
            <c:showVal val="1"/>
          </c:dLbls>
          <c:val>
            <c:numRef>
              <c:f>Лист8!$C$2:$G$2</c:f>
              <c:numCache>
                <c:formatCode>General</c:formatCode>
                <c:ptCount val="5"/>
                <c:pt idx="0">
                  <c:v>43.7</c:v>
                </c:pt>
                <c:pt idx="1">
                  <c:v>133.5</c:v>
                </c:pt>
                <c:pt idx="2">
                  <c:v>217.2</c:v>
                </c:pt>
                <c:pt idx="3">
                  <c:v>41.8</c:v>
                </c:pt>
                <c:pt idx="4">
                  <c:v>28.8</c:v>
                </c:pt>
              </c:numCache>
            </c:numRef>
          </c:val>
        </c:ser>
        <c:ser>
          <c:idx val="1"/>
          <c:order val="1"/>
          <c:tx>
            <c:strRef>
              <c:f>Лист8!$B$3</c:f>
              <c:strCache>
                <c:ptCount val="1"/>
                <c:pt idx="0">
                  <c:v>Местный бюджет</c:v>
                </c:pt>
              </c:strCache>
            </c:strRef>
          </c:tx>
          <c:dLbls>
            <c:dLbl>
              <c:idx val="4"/>
              <c:delete val="1"/>
            </c:dLbl>
            <c:showVal val="1"/>
          </c:dLbls>
          <c:val>
            <c:numRef>
              <c:f>Лист8!$C$3:$G$3</c:f>
              <c:numCache>
                <c:formatCode>General</c:formatCode>
                <c:ptCount val="5"/>
                <c:pt idx="0">
                  <c:v>23.1</c:v>
                </c:pt>
                <c:pt idx="1">
                  <c:v>31.4</c:v>
                </c:pt>
                <c:pt idx="2">
                  <c:v>31.4</c:v>
                </c:pt>
                <c:pt idx="3">
                  <c:v>28.4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gapWidth val="75"/>
        <c:overlap val="100"/>
        <c:axId val="75985280"/>
        <c:axId val="75986816"/>
      </c:barChart>
      <c:catAx>
        <c:axId val="75985280"/>
        <c:scaling>
          <c:orientation val="minMax"/>
        </c:scaling>
        <c:axPos val="b"/>
        <c:majorTickMark val="none"/>
        <c:tickLblPos val="nextTo"/>
        <c:crossAx val="75986816"/>
        <c:crosses val="autoZero"/>
        <c:auto val="1"/>
        <c:lblAlgn val="ctr"/>
        <c:lblOffset val="100"/>
      </c:catAx>
      <c:valAx>
        <c:axId val="75986816"/>
        <c:scaling>
          <c:orientation val="minMax"/>
        </c:scaling>
        <c:axPos val="l"/>
        <c:numFmt formatCode="General" sourceLinked="1"/>
        <c:majorTickMark val="none"/>
        <c:tickLblPos val="nextTo"/>
        <c:crossAx val="759852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Лист6!$B$5:$B$7</c:f>
              <c:strCache>
                <c:ptCount val="3"/>
                <c:pt idx="0">
                  <c:v>Акцизы</c:v>
                </c:pt>
                <c:pt idx="1">
                  <c:v>Транспортный налог</c:v>
                </c:pt>
                <c:pt idx="2">
                  <c:v>Штрафы</c:v>
                </c:pt>
              </c:strCache>
            </c:strRef>
          </c:cat>
          <c:val>
            <c:numRef>
              <c:f>Лист6!$C$5:$C$7</c:f>
              <c:numCache>
                <c:formatCode>General</c:formatCode>
                <c:ptCount val="3"/>
                <c:pt idx="0">
                  <c:v>6.7</c:v>
                </c:pt>
                <c:pt idx="1">
                  <c:v>19</c:v>
                </c:pt>
                <c:pt idx="2">
                  <c:v>2.4</c:v>
                </c:pt>
              </c:numCache>
            </c:numRef>
          </c:val>
        </c:ser>
        <c:dLbls/>
        <c:firstSliceAng val="0"/>
      </c:pieChart>
    </c:plotArea>
    <c:legend>
      <c:legendPos val="b"/>
      <c:layout>
        <c:manualLayout>
          <c:xMode val="edge"/>
          <c:yMode val="edge"/>
          <c:x val="6.5073196001477859E-2"/>
          <c:y val="0.74384230809518115"/>
          <c:w val="0.93137777972989999"/>
          <c:h val="0.2145863157067789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Индекс промышленного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производства, 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2.5507246376811652E-2"/>
          <c:y val="0.2416075650118204"/>
          <c:w val="0.94898550724637765"/>
          <c:h val="0.70638297872340428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8020997375328114E-2"/>
                  <c:y val="4.166666666666666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6354330708661424E-2"/>
                  <c:y val="-5.09259259259259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5243219597550297E-2"/>
                  <c:y val="6.944444444444450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6909886264216966E-2"/>
                  <c:y val="-6.481481481481550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7694444444444454E-2"/>
                  <c:y val="4.629629629629652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5.8020997375328114E-2"/>
                  <c:y val="-4.166666666666666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6.6354330708661424E-2"/>
                  <c:y val="5.5555555555555455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9687664041995178E-2"/>
                  <c:y val="-5.555555555555545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9973097112861268E-2"/>
                  <c:y val="5.555555555555545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'3'!$A$2:$A$10</c:f>
              <c:numCache>
                <c:formatCode>General</c:formatCode>
                <c:ptCount val="9"/>
                <c:pt idx="0">
                  <c:v>103.4</c:v>
                </c:pt>
                <c:pt idx="1">
                  <c:v>104.8</c:v>
                </c:pt>
                <c:pt idx="2">
                  <c:v>124.6</c:v>
                </c:pt>
                <c:pt idx="3">
                  <c:v>108.6</c:v>
                </c:pt>
                <c:pt idx="4">
                  <c:v>99</c:v>
                </c:pt>
                <c:pt idx="5">
                  <c:v>140.80000000000001</c:v>
                </c:pt>
                <c:pt idx="6">
                  <c:v>108.8</c:v>
                </c:pt>
                <c:pt idx="7">
                  <c:v>107.5</c:v>
                </c:pt>
                <c:pt idx="8">
                  <c:v>104.5</c:v>
                </c:pt>
              </c:numCache>
            </c:numRef>
          </c:val>
        </c:ser>
        <c:dLbls>
          <c:showVal val="1"/>
        </c:dLbls>
        <c:marker val="1"/>
        <c:axId val="67217664"/>
        <c:axId val="67227648"/>
      </c:lineChart>
      <c:catAx>
        <c:axId val="67217664"/>
        <c:scaling>
          <c:orientation val="minMax"/>
        </c:scaling>
        <c:delete val="1"/>
        <c:axPos val="b"/>
        <c:majorTickMark val="none"/>
        <c:tickLblPos val="none"/>
        <c:crossAx val="67227648"/>
        <c:crosses val="autoZero"/>
        <c:auto val="1"/>
        <c:lblAlgn val="ctr"/>
        <c:lblOffset val="100"/>
      </c:catAx>
      <c:valAx>
        <c:axId val="67227648"/>
        <c:scaling>
          <c:orientation val="minMax"/>
        </c:scaling>
        <c:delete val="1"/>
        <c:axPos val="l"/>
        <c:numFmt formatCode="General" sourceLinked="1"/>
        <c:tickLblPos val="none"/>
        <c:crossAx val="6721766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производства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сельхозпродукции,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8020997375328114E-2"/>
                  <c:y val="-5.555555555555545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9312554680664924E-2"/>
                  <c:y val="6.018518518518514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9687664041995178E-2"/>
                  <c:y val="-5.5555555555555455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0798775153106409E-2"/>
                  <c:y val="8.333333333333334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6909886264216966E-2"/>
                  <c:y val="-6.944444444444450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6.0798775153106409E-2"/>
                  <c:y val="6.018518518518514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5.5243219597550297E-2"/>
                  <c:y val="-5.092592592592592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6.9132108486439192E-2"/>
                  <c:y val="4.629629629629652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084208223972356E-2"/>
                  <c:y val="-5.092592592592590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'3с'!$B$2:$B$10</c:f>
              <c:numCache>
                <c:formatCode>General</c:formatCode>
                <c:ptCount val="9"/>
                <c:pt idx="0">
                  <c:v>136.69999999999999</c:v>
                </c:pt>
                <c:pt idx="1">
                  <c:v>99.7</c:v>
                </c:pt>
                <c:pt idx="2">
                  <c:v>112.1</c:v>
                </c:pt>
                <c:pt idx="3">
                  <c:v>103.7</c:v>
                </c:pt>
                <c:pt idx="4">
                  <c:v>110.5</c:v>
                </c:pt>
                <c:pt idx="5">
                  <c:v>103.1</c:v>
                </c:pt>
                <c:pt idx="6">
                  <c:v>101.4</c:v>
                </c:pt>
                <c:pt idx="7">
                  <c:v>101.6</c:v>
                </c:pt>
                <c:pt idx="8">
                  <c:v>100.5</c:v>
                </c:pt>
              </c:numCache>
            </c:numRef>
          </c:val>
        </c:ser>
        <c:dLbls>
          <c:showVal val="1"/>
        </c:dLbls>
        <c:marker val="1"/>
        <c:axId val="67235200"/>
        <c:axId val="67253376"/>
      </c:lineChart>
      <c:catAx>
        <c:axId val="67235200"/>
        <c:scaling>
          <c:orientation val="minMax"/>
        </c:scaling>
        <c:delete val="1"/>
        <c:axPos val="b"/>
        <c:majorTickMark val="none"/>
        <c:tickLblPos val="none"/>
        <c:crossAx val="67253376"/>
        <c:crosses val="autoZero"/>
        <c:auto val="1"/>
        <c:lblAlgn val="ctr"/>
        <c:lblOffset val="100"/>
      </c:catAx>
      <c:valAx>
        <c:axId val="672533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723520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Фанера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7777777777778234E-3"/>
                  <c:y val="5.092592592592592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2.5462668816040722E-17"/>
                  <c:y val="-6.0185185185185147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6.9444444444444503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2.7777777777778234E-3"/>
                  <c:y val="-6.9444444444444503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8.3333333333333367E-3"/>
                  <c:y val="6.944444444444450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5.5555555555555455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666666666666701E-2"/>
                  <c:y val="7.407407407407407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'4'!$B$2:$B$8</c:f>
              <c:numCache>
                <c:formatCode>General</c:formatCode>
                <c:ptCount val="7"/>
                <c:pt idx="0">
                  <c:v>197</c:v>
                </c:pt>
                <c:pt idx="1">
                  <c:v>201</c:v>
                </c:pt>
                <c:pt idx="2">
                  <c:v>188</c:v>
                </c:pt>
                <c:pt idx="3">
                  <c:v>218</c:v>
                </c:pt>
                <c:pt idx="4">
                  <c:v>242</c:v>
                </c:pt>
                <c:pt idx="5">
                  <c:v>280</c:v>
                </c:pt>
                <c:pt idx="6">
                  <c:v>280</c:v>
                </c:pt>
              </c:numCache>
            </c:numRef>
          </c:val>
        </c:ser>
        <c:dLbls>
          <c:showVal val="1"/>
        </c:dLbls>
        <c:marker val="1"/>
        <c:axId val="73584640"/>
        <c:axId val="73586176"/>
      </c:lineChart>
      <c:catAx>
        <c:axId val="73584640"/>
        <c:scaling>
          <c:orientation val="minMax"/>
        </c:scaling>
        <c:delete val="1"/>
        <c:axPos val="b"/>
        <c:majorTickMark val="none"/>
        <c:tickLblPos val="none"/>
        <c:crossAx val="73586176"/>
        <c:crosses val="autoZero"/>
        <c:auto val="1"/>
        <c:lblAlgn val="ctr"/>
        <c:lblOffset val="100"/>
      </c:catAx>
      <c:valAx>
        <c:axId val="735861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358464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ДСтП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0"/>
                  <c:y val="5.0925925925925902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8.3331146106737208E-3"/>
                  <c:y val="-5.0926290463692035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4.1666666666666664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0"/>
                  <c:y val="-5.5555555555555455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5.092592592592592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7.407407407407407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666666666666701E-2"/>
                  <c:y val="6.0185185185185147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'4'!$M$2:$M$8</c:f>
              <c:numCache>
                <c:formatCode>General</c:formatCode>
                <c:ptCount val="7"/>
                <c:pt idx="0">
                  <c:v>192</c:v>
                </c:pt>
                <c:pt idx="1">
                  <c:v>167</c:v>
                </c:pt>
                <c:pt idx="2">
                  <c:v>157</c:v>
                </c:pt>
                <c:pt idx="3">
                  <c:v>192</c:v>
                </c:pt>
                <c:pt idx="4">
                  <c:v>145</c:v>
                </c:pt>
                <c:pt idx="5">
                  <c:v>109</c:v>
                </c:pt>
                <c:pt idx="6">
                  <c:v>110</c:v>
                </c:pt>
              </c:numCache>
            </c:numRef>
          </c:val>
        </c:ser>
        <c:dLbls>
          <c:showVal val="1"/>
        </c:dLbls>
        <c:marker val="1"/>
        <c:axId val="43124992"/>
        <c:axId val="43134976"/>
      </c:lineChart>
      <c:catAx>
        <c:axId val="43124992"/>
        <c:scaling>
          <c:orientation val="minMax"/>
        </c:scaling>
        <c:delete val="1"/>
        <c:axPos val="b"/>
        <c:majorTickMark val="none"/>
        <c:tickLblPos val="none"/>
        <c:crossAx val="43134976"/>
        <c:crosses val="autoZero"/>
        <c:auto val="1"/>
        <c:lblAlgn val="ctr"/>
        <c:lblOffset val="100"/>
      </c:catAx>
      <c:valAx>
        <c:axId val="431349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312499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Творог, творожные изделия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0.11725190135368525"/>
                  <c:y val="0.1086592984142239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5462668816040722E-17"/>
                  <c:y val="-7.762557077625569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9.2587458835810696E-2"/>
                  <c:y val="0.15511401156391941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7.3278283545014908E-2"/>
                  <c:y val="-0.13228317651253274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9.2215324185746225E-2"/>
                  <c:y val="0.13479871649796296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8.9366904725470764E-2"/>
                  <c:y val="-0.11322534141464294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7267347653196017E-2"/>
                  <c:y val="0.13023267349754306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'5'!$B$2:$B$8</c:f>
              <c:numCache>
                <c:formatCode>General</c:formatCode>
                <c:ptCount val="7"/>
                <c:pt idx="0">
                  <c:v>1125</c:v>
                </c:pt>
                <c:pt idx="1">
                  <c:v>971</c:v>
                </c:pt>
                <c:pt idx="2">
                  <c:v>1238</c:v>
                </c:pt>
                <c:pt idx="3">
                  <c:v>1160</c:v>
                </c:pt>
                <c:pt idx="4">
                  <c:v>1253</c:v>
                </c:pt>
                <c:pt idx="5">
                  <c:v>1353</c:v>
                </c:pt>
                <c:pt idx="6">
                  <c:v>1461</c:v>
                </c:pt>
              </c:numCache>
            </c:numRef>
          </c:val>
        </c:ser>
        <c:dLbls>
          <c:showVal val="1"/>
        </c:dLbls>
        <c:marker val="1"/>
        <c:axId val="43155456"/>
        <c:axId val="43156992"/>
      </c:lineChart>
      <c:catAx>
        <c:axId val="43155456"/>
        <c:scaling>
          <c:orientation val="minMax"/>
        </c:scaling>
        <c:delete val="1"/>
        <c:axPos val="b"/>
        <c:majorTickMark val="none"/>
        <c:tickLblPos val="none"/>
        <c:crossAx val="43156992"/>
        <c:crosses val="autoZero"/>
        <c:auto val="1"/>
        <c:lblAlgn val="ctr"/>
        <c:lblOffset val="100"/>
      </c:catAx>
      <c:valAx>
        <c:axId val="43156992"/>
        <c:scaling>
          <c:orientation val="minMax"/>
        </c:scaling>
        <c:delete val="1"/>
        <c:axPos val="l"/>
        <c:numFmt formatCode="General" sourceLinked="1"/>
        <c:tickLblPos val="none"/>
        <c:crossAx val="4315545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 sz="2400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Сметана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8.5250000000000006E-2"/>
                  <c:y val="-7.348720512535639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5805555555555562E-2"/>
                  <c:y val="8.818464615042828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7472222222222577E-2"/>
                  <c:y val="-5.878976410028519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5805555555555562E-2"/>
                  <c:y val="5.389061709192863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7472222222222577E-2"/>
                  <c:y val="-6.858805811699930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525000000000001E-2"/>
                  <c:y val="7.838635213371353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8757874015747935E-2"/>
                  <c:y val="-8.818464615042828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'5'!$L$2:$L$8</c:f>
              <c:numCache>
                <c:formatCode>General</c:formatCode>
                <c:ptCount val="7"/>
                <c:pt idx="0">
                  <c:v>6189</c:v>
                </c:pt>
                <c:pt idx="1">
                  <c:v>7335</c:v>
                </c:pt>
                <c:pt idx="2">
                  <c:v>7351</c:v>
                </c:pt>
                <c:pt idx="3">
                  <c:v>7441</c:v>
                </c:pt>
                <c:pt idx="4">
                  <c:v>8037</c:v>
                </c:pt>
                <c:pt idx="5">
                  <c:v>8680</c:v>
                </c:pt>
                <c:pt idx="6">
                  <c:v>9374</c:v>
                </c:pt>
              </c:numCache>
            </c:numRef>
          </c:val>
        </c:ser>
        <c:dLbls>
          <c:showVal val="1"/>
        </c:dLbls>
        <c:marker val="1"/>
        <c:axId val="73806976"/>
        <c:axId val="73808512"/>
      </c:lineChart>
      <c:catAx>
        <c:axId val="73806976"/>
        <c:scaling>
          <c:orientation val="minMax"/>
        </c:scaling>
        <c:delete val="1"/>
        <c:axPos val="b"/>
        <c:majorTickMark val="none"/>
        <c:tickLblPos val="none"/>
        <c:crossAx val="73808512"/>
        <c:crosses val="autoZero"/>
        <c:auto val="1"/>
        <c:lblAlgn val="ctr"/>
        <c:lblOffset val="100"/>
      </c:catAx>
      <c:valAx>
        <c:axId val="73808512"/>
        <c:scaling>
          <c:orientation val="minMax"/>
        </c:scaling>
        <c:delete val="1"/>
        <c:axPos val="l"/>
        <c:numFmt formatCode="General" sourceLinked="1"/>
        <c:tickLblPos val="none"/>
        <c:crossAx val="7380697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Кисломолочная продукция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8.5250000000000006E-2"/>
                  <c:y val="7.870370370370373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7.8437664041995217E-2"/>
                  <c:y val="-6.48148148148153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8.6770997375328091E-2"/>
                  <c:y val="3.703703703703705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7.8437664041995217E-2"/>
                  <c:y val="-9.259259259259364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7.2882108486439195E-2"/>
                  <c:y val="6.944444444444450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7.8437664041995217E-2"/>
                  <c:y val="-6.944444444444450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0570428696412943E-2"/>
                  <c:y val="4.629629629629652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'5'!$B$19:$B$25</c:f>
              <c:numCache>
                <c:formatCode>General</c:formatCode>
                <c:ptCount val="7"/>
                <c:pt idx="0">
                  <c:v>9632</c:v>
                </c:pt>
                <c:pt idx="1">
                  <c:v>11366</c:v>
                </c:pt>
                <c:pt idx="2">
                  <c:v>12015</c:v>
                </c:pt>
                <c:pt idx="3">
                  <c:v>12044</c:v>
                </c:pt>
                <c:pt idx="4">
                  <c:v>13008</c:v>
                </c:pt>
                <c:pt idx="5">
                  <c:v>14048</c:v>
                </c:pt>
                <c:pt idx="6">
                  <c:v>15172</c:v>
                </c:pt>
              </c:numCache>
            </c:numRef>
          </c:val>
        </c:ser>
        <c:dLbls>
          <c:showVal val="1"/>
        </c:dLbls>
        <c:marker val="1"/>
        <c:axId val="73840896"/>
        <c:axId val="73859072"/>
      </c:lineChart>
      <c:catAx>
        <c:axId val="73840896"/>
        <c:scaling>
          <c:orientation val="minMax"/>
        </c:scaling>
        <c:delete val="1"/>
        <c:axPos val="b"/>
        <c:majorTickMark val="none"/>
        <c:tickLblPos val="none"/>
        <c:crossAx val="73859072"/>
        <c:crosses val="autoZero"/>
        <c:auto val="1"/>
        <c:lblAlgn val="ctr"/>
        <c:lblOffset val="100"/>
      </c:catAx>
      <c:valAx>
        <c:axId val="73859072"/>
        <c:scaling>
          <c:orientation val="minMax"/>
        </c:scaling>
        <c:delete val="1"/>
        <c:axPos val="l"/>
        <c:numFmt formatCode="General" sourceLinked="1"/>
        <c:tickLblPos val="none"/>
        <c:crossAx val="7384089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0.17949</cdr:y>
    </cdr:from>
    <cdr:to>
      <cdr:x>0.50746</cdr:x>
      <cdr:y>0.27812</cdr:y>
    </cdr:to>
    <cdr:sp macro="" textlink="">
      <cdr:nvSpPr>
        <cdr:cNvPr id="2" name="TextBox 22"/>
        <cdr:cNvSpPr txBox="1"/>
      </cdr:nvSpPr>
      <cdr:spPr>
        <a:xfrm xmlns:a="http://schemas.openxmlformats.org/drawingml/2006/main">
          <a:off x="3744416" y="504056"/>
          <a:ext cx="53091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294,1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0.63248</cdr:x>
      <cdr:y>0.12821</cdr:y>
    </cdr:from>
    <cdr:to>
      <cdr:x>0.6955</cdr:x>
      <cdr:y>0.22684</cdr:y>
    </cdr:to>
    <cdr:sp macro="" textlink="">
      <cdr:nvSpPr>
        <cdr:cNvPr id="3" name="TextBox 22"/>
        <cdr:cNvSpPr txBox="1"/>
      </cdr:nvSpPr>
      <cdr:spPr>
        <a:xfrm xmlns:a="http://schemas.openxmlformats.org/drawingml/2006/main">
          <a:off x="5328592" y="360040"/>
          <a:ext cx="53091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299,6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0.82906</cdr:x>
      <cdr:y>0.07692</cdr:y>
    </cdr:from>
    <cdr:to>
      <cdr:x>0.89208</cdr:x>
      <cdr:y>0.17556</cdr:y>
    </cdr:to>
    <cdr:sp macro="" textlink="">
      <cdr:nvSpPr>
        <cdr:cNvPr id="4" name="TextBox 22"/>
        <cdr:cNvSpPr txBox="1"/>
      </cdr:nvSpPr>
      <cdr:spPr>
        <a:xfrm xmlns:a="http://schemas.openxmlformats.org/drawingml/2006/main">
          <a:off x="6984776" y="216024"/>
          <a:ext cx="53091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305,1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0.08182</cdr:x>
      <cdr:y>0.9</cdr:y>
    </cdr:from>
    <cdr:to>
      <cdr:x>0.19726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3888432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0.08182</cdr:x>
      <cdr:y>0.9</cdr:y>
    </cdr:from>
    <cdr:to>
      <cdr:x>0.41818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8072" y="3888432"/>
          <a:ext cx="26642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   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955,4                       1169,6                       1148.7                       990,6                        991,0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0.23625</cdr:x>
      <cdr:y>0.77721</cdr:y>
    </cdr:from>
    <cdr:to>
      <cdr:x>0.34736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944216" y="36724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0.05833</cdr:x>
      <cdr:y>0.18182</cdr:y>
    </cdr:from>
    <cdr:to>
      <cdr:x>0.2</cdr:x>
      <cdr:y>0.27273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flipV="1">
          <a:off x="504056" y="864096"/>
          <a:ext cx="1224165" cy="4320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0.26667</cdr:x>
      <cdr:y>0.19697</cdr:y>
    </cdr:from>
    <cdr:to>
      <cdr:x>0.40834</cdr:x>
      <cdr:y>0.28787</cdr:y>
    </cdr:to>
    <cdr:sp macro="" textlink="">
      <cdr:nvSpPr>
        <cdr:cNvPr id="19" name="Прямая со стрелкой 18"/>
        <cdr:cNvSpPr/>
      </cdr:nvSpPr>
      <cdr:spPr>
        <a:xfrm xmlns:a="http://schemas.openxmlformats.org/drawingml/2006/main" flipV="1">
          <a:off x="2304256" y="936104"/>
          <a:ext cx="1224165" cy="43200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3A447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0.48333</cdr:x>
      <cdr:y>0.24242</cdr:y>
    </cdr:from>
    <cdr:to>
      <cdr:x>0.625</cdr:x>
      <cdr:y>0.33333</cdr:y>
    </cdr:to>
    <cdr:sp macro="" textlink="">
      <cdr:nvSpPr>
        <cdr:cNvPr id="20" name="Прямая со стрелкой 19"/>
        <cdr:cNvSpPr/>
      </cdr:nvSpPr>
      <cdr:spPr>
        <a:xfrm xmlns:a="http://schemas.openxmlformats.org/drawingml/2006/main" flipV="1">
          <a:off x="4176464" y="1152128"/>
          <a:ext cx="1224165" cy="43205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3A447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</cdr:x>
      <cdr:y>0.40909</cdr:y>
    </cdr:from>
    <cdr:to>
      <cdr:x>0.84167</cdr:x>
      <cdr:y>0.5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6048672" y="1944216"/>
          <a:ext cx="1224165" cy="43205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3A447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0.075</cdr:x>
      <cdr:y>0.15152</cdr:y>
    </cdr:from>
    <cdr:to>
      <cdr:x>0.14167</cdr:x>
      <cdr:y>0.21212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648072" y="720080"/>
          <a:ext cx="576093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106,8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0.29167</cdr:x>
      <cdr:y>0.16667</cdr:y>
    </cdr:from>
    <cdr:to>
      <cdr:x>0.35834</cdr:x>
      <cdr:y>0.22728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2520280" y="792088"/>
          <a:ext cx="576093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116,1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</cdr:x>
      <cdr:y>0.21212</cdr:y>
    </cdr:from>
    <cdr:to>
      <cdr:x>0.56667</cdr:x>
      <cdr:y>0.27272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4320480" y="1008112"/>
          <a:ext cx="576093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141,1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0.73333</cdr:x>
      <cdr:y>0.36364</cdr:y>
    </cdr:from>
    <cdr:to>
      <cdr:x>0.8</cdr:x>
      <cdr:y>0.42424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6336704" y="1728192"/>
          <a:ext cx="576093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201,2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849FB-C0B6-4D91-A298-6AD5E5BCF9F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7BB45-847E-4C94-BA32-A6675EDE1C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135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7BB45-847E-4C94-BA32-A6675EDE1C1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D6CA9E-4653-4B6D-9D6B-3E50CF7C3B8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1DB-F5DB-4141-AF0F-1F3BDEAABDB9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1C59-411D-4204-9786-9E6F6A1182B9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C2EC-D071-4A9B-8AA3-FC2C79E1CF2B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9B82-7F33-4EDF-BE25-E2308CA48388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8A4-EDCF-45CF-A1EA-F1EC19512F31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1556-F76F-4D97-9A1C-2C407A7275D5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B7F-2D3C-4C6B-B34B-6EA62C2D20AF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74D54-AD79-4CF3-97DB-F81528DF8BF2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FB1B-3B8B-428F-8456-1DFE37B61F6F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E201-BE9D-43E3-8077-F96023135D12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573A-E822-4B4E-BABC-1EC7569F6FFE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6D614-9467-495D-817B-8ED11A08E992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os=158&amp;p=5&amp;img_url=https://www.gowork.com.br/wp-content/uploads/2017/11/3.png&amp;text=%D0%B2%D0%B5%D0%BA%D1%82%D0%BE%D1%80%D0%BD%D1%8B%D0%B5+%D0%B8%D0%B7%D0%BE%D0%B1%D1%80%D0%B0%D0%B6%D0%B5%D0%BD%D0%B8%D1%8F+%D0%BC%D0%B5%D1%88%D0%BE%D0%BA+%D1%81+%D0%B4%D0%B5%D0%BD%D1%8C%D0%B3%D0%B0%D0%BC%D0%B8&amp;rpt=simag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yandex.ru/images/search?pos=0&amp;img_url=https://image.freepik.com/icones-gratuites/pieces-empilees-sur-une-paume-de-la-main_318-37228.jpg&amp;text=%D0%B2%D0%B5%D0%BA%D1%82%D0%BE%D1%80%D0%BD%D1%8B%D0%B5+%D0%B8%D0%B7%D0%BE%D0%B1%D1%80%D0%B0%D0%B6%D0%B5%D0%BD%D0%B8%D1%8F+%D0%B4%D0%BE%D1%82%D0%B0%D1%86%D0%B8%D1%8F&amp;rpt=simage" TargetMode="Externa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8872" cy="20882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бюджетной и налоговой политики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Нытвенский муниципальный район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на 2019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376864" cy="1800200"/>
          </a:xfrm>
        </p:spPr>
        <p:txBody>
          <a:bodyPr>
            <a:normAutofit/>
          </a:bodyPr>
          <a:lstStyle/>
          <a:p>
            <a:pPr marR="0"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района – </a:t>
            </a:r>
          </a:p>
          <a:p>
            <a:pPr marR="0"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администрации Нытвенского </a:t>
            </a:r>
          </a:p>
          <a:p>
            <a:pPr marR="0"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  <a:p>
            <a:pPr marR="0"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Ринат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Хаертдинов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/>
          </a:p>
        </p:txBody>
      </p:sp>
      <p:pic>
        <p:nvPicPr>
          <p:cNvPr id="4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856895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5301208"/>
          <a:ext cx="7776862" cy="381000"/>
        </p:xfrm>
        <a:graphic>
          <a:graphicData uri="http://schemas.openxmlformats.org/drawingml/2006/table">
            <a:tbl>
              <a:tblPr/>
              <a:tblGrid>
                <a:gridCol w="1817024"/>
                <a:gridCol w="1526300"/>
                <a:gridCol w="1526300"/>
                <a:gridCol w="1526300"/>
                <a:gridCol w="138093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утвержденный бюджет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flipV="1">
            <a:off x="1763688" y="2060848"/>
            <a:ext cx="1512168" cy="36004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75856" y="2060848"/>
            <a:ext cx="1512168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88024" y="2276872"/>
            <a:ext cx="1512168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300192" y="2492896"/>
            <a:ext cx="1584176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абличка 26"/>
          <p:cNvSpPr/>
          <p:nvPr/>
        </p:nvSpPr>
        <p:spPr>
          <a:xfrm>
            <a:off x="1691680" y="2420888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абличка 27"/>
          <p:cNvSpPr/>
          <p:nvPr/>
        </p:nvSpPr>
        <p:spPr>
          <a:xfrm>
            <a:off x="3203848" y="2060848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абличка 28"/>
          <p:cNvSpPr/>
          <p:nvPr/>
        </p:nvSpPr>
        <p:spPr>
          <a:xfrm>
            <a:off x="4644008" y="2204864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Табличка 29"/>
          <p:cNvSpPr/>
          <p:nvPr/>
        </p:nvSpPr>
        <p:spPr>
          <a:xfrm>
            <a:off x="6228184" y="2564904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Табличка 30"/>
          <p:cNvSpPr/>
          <p:nvPr/>
        </p:nvSpPr>
        <p:spPr>
          <a:xfrm>
            <a:off x="7812360" y="2420888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411536" y="1628800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100,0%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95712" y="1268760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120,8%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13407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100,3%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61070" y="1628800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100,0%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2160" y="1628800"/>
            <a:ext cx="674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86,8%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59632" y="4509120"/>
            <a:ext cx="7083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942,7                         1138,5                        1141,7                          990,6                            991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1187624" y="1412776"/>
            <a:ext cx="2016224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20885396">
            <a:off x="1677917" y="1349018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121%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вал 28"/>
          <p:cNvSpPr/>
          <p:nvPr/>
        </p:nvSpPr>
        <p:spPr>
          <a:xfrm>
            <a:off x="7236296" y="2492896"/>
            <a:ext cx="720080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580112" y="2636912"/>
            <a:ext cx="720080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995936" y="2780928"/>
            <a:ext cx="720080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267744" y="2924944"/>
            <a:ext cx="720080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27584" y="3212976"/>
            <a:ext cx="720080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Налоговые и неналоговые доходы районного бюджета, млн. руб.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3059832" y="5661248"/>
            <a:ext cx="1728192" cy="10080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к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138,3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8" name="Овал 7"/>
          <p:cNvSpPr/>
          <p:nvPr/>
        </p:nvSpPr>
        <p:spPr>
          <a:xfrm>
            <a:off x="4499992" y="5445224"/>
            <a:ext cx="1728192" cy="1008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к 2018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123,8%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40152" y="5229200"/>
            <a:ext cx="1728192" cy="1008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2019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101,9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10" name="Овал 9"/>
          <p:cNvSpPr/>
          <p:nvPr/>
        </p:nvSpPr>
        <p:spPr>
          <a:xfrm>
            <a:off x="7380312" y="4941168"/>
            <a:ext cx="1763688" cy="1008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к 2020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101,8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29"/>
          <p:cNvGrpSpPr>
            <a:grpSpLocks/>
          </p:cNvGrpSpPr>
          <p:nvPr/>
        </p:nvGrpSpPr>
        <p:grpSpPr bwMode="auto">
          <a:xfrm>
            <a:off x="0" y="5157192"/>
            <a:ext cx="3311473" cy="1700808"/>
            <a:chOff x="-110314" y="2279390"/>
            <a:chExt cx="2130424" cy="147180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-110314" y="2404015"/>
              <a:ext cx="2130424" cy="119691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-110314" y="2279390"/>
              <a:ext cx="2107510" cy="147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Темп роста налоговых и неналоговых доходов </a:t>
              </a:r>
            </a:p>
          </p:txBody>
        </p:sp>
      </p:grpSp>
      <p:sp>
        <p:nvSpPr>
          <p:cNvPr id="18" name="Скругленная прямоугольная выноска 17"/>
          <p:cNvSpPr/>
          <p:nvPr/>
        </p:nvSpPr>
        <p:spPr>
          <a:xfrm>
            <a:off x="395536" y="1628800"/>
            <a:ext cx="1511300" cy="864096"/>
          </a:xfrm>
          <a:prstGeom prst="wedgeRoundRectCallout">
            <a:avLst>
              <a:gd name="adj1" fmla="val 82899"/>
              <a:gd name="adj2" fmla="val -5589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Дополнительный норматив отчислений от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НДФЛ 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+3,8 в 2018г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7236296" y="1484784"/>
            <a:ext cx="112402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98,7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(18%)</a:t>
            </a:r>
          </a:p>
        </p:txBody>
      </p: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5652120" y="1484784"/>
            <a:ext cx="121379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103,2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(20%)</a:t>
            </a:r>
          </a:p>
        </p:txBody>
      </p:sp>
      <p:sp>
        <p:nvSpPr>
          <p:cNvPr id="36" name="TextBox 14"/>
          <p:cNvSpPr txBox="1">
            <a:spLocks noChangeArrowheads="1"/>
          </p:cNvSpPr>
          <p:nvPr/>
        </p:nvSpPr>
        <p:spPr bwMode="auto">
          <a:xfrm>
            <a:off x="4067944" y="1484784"/>
            <a:ext cx="121379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106,8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(22%)</a:t>
            </a:r>
          </a:p>
        </p:txBody>
      </p: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2411760" y="1484784"/>
            <a:ext cx="134844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57,5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(12,58%)</a:t>
            </a:r>
          </a:p>
        </p:txBody>
      </p:sp>
      <p:cxnSp>
        <p:nvCxnSpPr>
          <p:cNvPr id="38" name="Прямая соединительная линия 37"/>
          <p:cNvCxnSpPr>
            <a:stCxn id="37" idx="3"/>
            <a:endCxn id="36" idx="1"/>
          </p:cNvCxnSpPr>
          <p:nvPr/>
        </p:nvCxnSpPr>
        <p:spPr>
          <a:xfrm>
            <a:off x="3760206" y="1638673"/>
            <a:ext cx="307738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9" name="Прямая соединительная линия 38"/>
          <p:cNvCxnSpPr>
            <a:stCxn id="36" idx="3"/>
            <a:endCxn id="35" idx="1"/>
          </p:cNvCxnSpPr>
          <p:nvPr/>
        </p:nvCxnSpPr>
        <p:spPr>
          <a:xfrm>
            <a:off x="5281738" y="1638673"/>
            <a:ext cx="370382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0" name="Прямая соединительная линия 39"/>
          <p:cNvCxnSpPr>
            <a:stCxn id="35" idx="3"/>
            <a:endCxn id="34" idx="1"/>
          </p:cNvCxnSpPr>
          <p:nvPr/>
        </p:nvCxnSpPr>
        <p:spPr>
          <a:xfrm>
            <a:off x="6865914" y="1638673"/>
            <a:ext cx="370382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graphicFrame>
        <p:nvGraphicFramePr>
          <p:cNvPr id="22" name="Диаграмма 21"/>
          <p:cNvGraphicFramePr/>
          <p:nvPr/>
        </p:nvGraphicFramePr>
        <p:xfrm>
          <a:off x="395536" y="2276872"/>
          <a:ext cx="842493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99592" y="3212976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171,7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1760" y="2924944"/>
            <a:ext cx="53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237,5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5805264"/>
          <a:ext cx="7776862" cy="381000"/>
        </p:xfrm>
        <a:graphic>
          <a:graphicData uri="http://schemas.openxmlformats.org/drawingml/2006/table">
            <a:tbl>
              <a:tblPr/>
              <a:tblGrid>
                <a:gridCol w="1817024"/>
                <a:gridCol w="1526300"/>
                <a:gridCol w="1526300"/>
                <a:gridCol w="1526300"/>
                <a:gridCol w="138093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утвержденный бюджет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611560" y="1268760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 flipV="1">
            <a:off x="1187624" y="1268760"/>
            <a:ext cx="331236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21124326">
            <a:off x="2437029" y="118365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120%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835696" y="1844824"/>
            <a:ext cx="144016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75856" y="1844824"/>
            <a:ext cx="144016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716016" y="1988840"/>
            <a:ext cx="144016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156176" y="1988840"/>
            <a:ext cx="1512168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Табличка 29"/>
          <p:cNvSpPr/>
          <p:nvPr/>
        </p:nvSpPr>
        <p:spPr>
          <a:xfrm>
            <a:off x="3275856" y="1772816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Табличка 30"/>
          <p:cNvSpPr/>
          <p:nvPr/>
        </p:nvSpPr>
        <p:spPr>
          <a:xfrm>
            <a:off x="1763688" y="1988840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абличка 31"/>
          <p:cNvSpPr/>
          <p:nvPr/>
        </p:nvSpPr>
        <p:spPr>
          <a:xfrm>
            <a:off x="4644008" y="1916832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Табличка 32"/>
          <p:cNvSpPr/>
          <p:nvPr/>
        </p:nvSpPr>
        <p:spPr>
          <a:xfrm>
            <a:off x="6156176" y="1916832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Табличка 33"/>
          <p:cNvSpPr/>
          <p:nvPr/>
        </p:nvSpPr>
        <p:spPr>
          <a:xfrm>
            <a:off x="7596336" y="1916832"/>
            <a:ext cx="144016" cy="14401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 rot="21143431">
            <a:off x="2292556" y="161123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122,4%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453759">
            <a:off x="3769919" y="1604279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98,2%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88862">
            <a:off x="5138071" y="1676289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86,2%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21347696">
            <a:off x="6671553" y="165434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100,0%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программного бюджета в 2019 году, млн.руб.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F0534-4E64-4A75-98A2-B2F332C86C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257800"/>
            <a:ext cx="1246188" cy="7477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70"/>
          <p:cNvSpPr txBox="1">
            <a:spLocks noChangeArrowheads="1"/>
          </p:cNvSpPr>
          <p:nvPr/>
        </p:nvSpPr>
        <p:spPr bwMode="auto">
          <a:xfrm>
            <a:off x="6084168" y="836712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2019-2021</a:t>
            </a:r>
          </a:p>
        </p:txBody>
      </p:sp>
      <p:sp>
        <p:nvSpPr>
          <p:cNvPr id="49" name="TextBox 113"/>
          <p:cNvSpPr txBox="1">
            <a:spLocks noChangeArrowheads="1"/>
          </p:cNvSpPr>
          <p:nvPr/>
        </p:nvSpPr>
        <p:spPr bwMode="auto">
          <a:xfrm>
            <a:off x="1547664" y="836712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2019</a:t>
            </a:r>
          </a:p>
        </p:txBody>
      </p:sp>
      <p:sp>
        <p:nvSpPr>
          <p:cNvPr id="50" name="Овал 49"/>
          <p:cNvSpPr/>
          <p:nvPr/>
        </p:nvSpPr>
        <p:spPr>
          <a:xfrm>
            <a:off x="323528" y="1844824"/>
            <a:ext cx="18288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Расходы 2019-2021 гг. </a:t>
            </a:r>
            <a:r>
              <a:rPr lang="ru-RU" sz="2000" b="1" dirty="0" smtClean="0">
                <a:solidFill>
                  <a:schemeClr val="tx1"/>
                </a:solidFill>
              </a:rPr>
              <a:t>3130,2 </a:t>
            </a:r>
            <a:r>
              <a:rPr lang="ru-RU" sz="1200" b="1" dirty="0">
                <a:solidFill>
                  <a:schemeClr val="tx1"/>
                </a:solidFill>
              </a:rPr>
              <a:t>млн.руб.</a:t>
            </a:r>
          </a:p>
        </p:txBody>
      </p:sp>
      <p:sp>
        <p:nvSpPr>
          <p:cNvPr id="51" name="Овал 50"/>
          <p:cNvSpPr/>
          <p:nvPr/>
        </p:nvSpPr>
        <p:spPr>
          <a:xfrm>
            <a:off x="251520" y="3645024"/>
            <a:ext cx="19050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Программные расходы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96 </a:t>
            </a:r>
            <a:r>
              <a:rPr lang="ru-RU" sz="2000" b="1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52" name="Овал 51"/>
          <p:cNvSpPr/>
          <p:nvPr/>
        </p:nvSpPr>
        <p:spPr>
          <a:xfrm>
            <a:off x="323528" y="5445224"/>
            <a:ext cx="1828800" cy="1143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Социальные расходы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72 </a:t>
            </a:r>
            <a:r>
              <a:rPr lang="ru-RU" sz="2000" b="1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53" name="Прямоугольник 117"/>
          <p:cNvSpPr>
            <a:spLocks noChangeArrowheads="1"/>
          </p:cNvSpPr>
          <p:nvPr/>
        </p:nvSpPr>
        <p:spPr bwMode="auto">
          <a:xfrm>
            <a:off x="3131840" y="1268760"/>
            <a:ext cx="2683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12 муниципальных программ</a:t>
            </a:r>
          </a:p>
        </p:txBody>
      </p:sp>
      <p:sp>
        <p:nvSpPr>
          <p:cNvPr id="54" name="Стрелка вниз 53"/>
          <p:cNvSpPr/>
          <p:nvPr/>
        </p:nvSpPr>
        <p:spPr>
          <a:xfrm>
            <a:off x="971600" y="4797152"/>
            <a:ext cx="484188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трелка вниз 54"/>
          <p:cNvSpPr/>
          <p:nvPr/>
        </p:nvSpPr>
        <p:spPr>
          <a:xfrm>
            <a:off x="971600" y="2996952"/>
            <a:ext cx="484188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48264" y="234888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388424" y="234888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92280" y="2780928"/>
            <a:ext cx="1685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Программные расходы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732240" y="3212976"/>
            <a:ext cx="914400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86,4 %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20272" y="4077072"/>
            <a:ext cx="1836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6660232" y="4509120"/>
            <a:ext cx="914400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13,6 %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Блок-схема: извлечение 61"/>
          <p:cNvSpPr/>
          <p:nvPr/>
        </p:nvSpPr>
        <p:spPr>
          <a:xfrm>
            <a:off x="7668344" y="3284984"/>
            <a:ext cx="381000" cy="304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объединение 62"/>
          <p:cNvSpPr/>
          <p:nvPr/>
        </p:nvSpPr>
        <p:spPr>
          <a:xfrm>
            <a:off x="7668344" y="4581128"/>
            <a:ext cx="381000" cy="304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596336" y="3717032"/>
            <a:ext cx="81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+ 10,0  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524328" y="5085184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- 10,0  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8100392" y="3212976"/>
            <a:ext cx="914400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96,4 %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8100392" y="4509120"/>
            <a:ext cx="914400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3,6 %</a:t>
            </a:r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2411760" y="1628800"/>
          <a:ext cx="4176464" cy="52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955"/>
                <a:gridCol w="2700091"/>
                <a:gridCol w="77341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Общественная инфраструктура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финансами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земельными ресурсами и муниципальным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имуществом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Физкультура и спорт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хозяйства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Предпринимательство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униципального управления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Окружающая среда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Овал 46"/>
          <p:cNvSpPr/>
          <p:nvPr/>
        </p:nvSpPr>
        <p:spPr>
          <a:xfrm>
            <a:off x="1475656" y="1124744"/>
            <a:ext cx="1371600" cy="609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1107,9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млн.руб</a:t>
            </a:r>
          </a:p>
        </p:txBody>
      </p:sp>
      <p:sp>
        <p:nvSpPr>
          <p:cNvPr id="48" name="Овал 47"/>
          <p:cNvSpPr/>
          <p:nvPr/>
        </p:nvSpPr>
        <p:spPr>
          <a:xfrm>
            <a:off x="6084168" y="1124744"/>
            <a:ext cx="1295400" cy="609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2989,8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млн.руб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 rot="18874802">
            <a:off x="843186" y="5226331"/>
            <a:ext cx="1476191" cy="147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Устойчивость и сбалансированность бюджета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Содержимое 21"/>
          <p:cNvGraphicFramePr>
            <a:graphicFrameLocks/>
          </p:cNvGraphicFramePr>
          <p:nvPr/>
        </p:nvGraphicFramePr>
        <p:xfrm>
          <a:off x="179512" y="1196752"/>
          <a:ext cx="50405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292080" y="5157192"/>
          <a:ext cx="3672408" cy="426720"/>
        </p:xfrm>
        <a:graphic>
          <a:graphicData uri="http://schemas.openxmlformats.org/drawingml/2006/table">
            <a:tbl>
              <a:tblPr/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4716016" y="6021288"/>
            <a:ext cx="3376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Дотация менее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50% 13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МР(ГО)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12474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Динамика процента дефицита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2018 – 7,5 %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2019 – 3,7 %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2020 -2021 – 0 %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8676456" y="1340768"/>
            <a:ext cx="467544" cy="50405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32440" y="1340768"/>
            <a:ext cx="6115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  -  2 раза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5364088" y="1988840"/>
          <a:ext cx="34918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Исполнение Указов Президента РФ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623731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Детские сады                    Школы          Дополнительное образование      Культура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732240" y="1196752"/>
            <a:ext cx="2232248" cy="158417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2018г-2024г участие в реализации 7 национальных проектов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805264"/>
            <a:ext cx="1566904" cy="4514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5776" y="5805264"/>
            <a:ext cx="1566904" cy="4514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9992" y="5805264"/>
            <a:ext cx="1566904" cy="4514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44208" y="5805264"/>
            <a:ext cx="1566904" cy="4514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</a:t>
            </a:r>
          </a:p>
          <a:p>
            <a:pPr>
              <a:lnSpc>
                <a:spcPts val="22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Развитие межбюджетных отношений. Передача полномочий по расчету дотации  на уровень муниципальных районов, млн.рублей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https://im0-tub-ru.yandex.net/i?id=94654819333514308bfb638c20075036&amp;n=33&amp;h=190&amp;w=190">
            <a:hlinkClick r:id="rId3"/>
          </p:cNvPr>
          <p:cNvPicPr/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75656" y="566124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0-tub-ru.yandex.net/i?id=94654819333514308bfb638c20075036&amp;n=33&amp;h=190&amp;w=190">
            <a:hlinkClick r:id="rId3"/>
          </p:cNvPr>
          <p:cNvPicPr/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40352" y="3501008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im0-tub-ru.yandex.net/i?id=44d5cb4ec6e1ccf1633bde5f2f541903&amp;n=33&amp;h=190&amp;w=190">
            <a:hlinkClick r:id="rId5"/>
          </p:cNvPr>
          <p:cNvPicPr/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6056" y="3356992"/>
            <a:ext cx="8572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im0-tub-ru.yandex.net/i?id=94654819333514308bfb638c20075036&amp;n=33&amp;h=190&amp;w=190">
            <a:hlinkClick r:id="rId3"/>
          </p:cNvPr>
          <p:cNvPicPr/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56176" y="5661248"/>
            <a:ext cx="10715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23528" y="263691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Краевой бюджет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270892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Бюджеты мун. районов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99792" y="551723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Бюджеты поселений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4048" y="2780928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Краевой бюджет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12360" y="270892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Бюджеты мун. районов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08304" y="551723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Бюджеты поселений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2250265" y="4107661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3568" y="1916832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Старая схема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(до 2019 года)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8104" y="198884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Новая схема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2019 года)</a:t>
            </a:r>
          </a:p>
        </p:txBody>
      </p:sp>
      <p:pic>
        <p:nvPicPr>
          <p:cNvPr id="25" name="Рисунок 24" descr="https://im0-tub-ru.yandex.net/i?id=44d5cb4ec6e1ccf1633bde5f2f541903&amp;n=33&amp;h=190&amp;w=190">
            <a:hlinkClick r:id="rId5"/>
          </p:cNvPr>
          <p:cNvPicPr/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3212976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Прямая со стрелкой 25"/>
          <p:cNvCxnSpPr/>
          <p:nvPr/>
        </p:nvCxnSpPr>
        <p:spPr>
          <a:xfrm rot="5400000">
            <a:off x="1785918" y="4643447"/>
            <a:ext cx="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Рисунок 38" descr="https://im0-tub-ru.yandex.net/i?id=94654819333514308bfb638c20075036&amp;n=33&amp;h=190&amp;w=190">
            <a:hlinkClick r:id="rId3"/>
          </p:cNvPr>
          <p:cNvPicPr/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87824" y="3501008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Прямая со стрелкой 42"/>
          <p:cNvCxnSpPr>
            <a:stCxn id="25" idx="2"/>
            <a:endCxn id="9" idx="0"/>
          </p:cNvCxnSpPr>
          <p:nvPr/>
        </p:nvCxnSpPr>
        <p:spPr>
          <a:xfrm>
            <a:off x="787875" y="3927356"/>
            <a:ext cx="1259285" cy="173389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9" idx="2"/>
            <a:endCxn id="9" idx="0"/>
          </p:cNvCxnSpPr>
          <p:nvPr/>
        </p:nvCxnSpPr>
        <p:spPr>
          <a:xfrm flipH="1">
            <a:off x="2047160" y="4358264"/>
            <a:ext cx="1405011" cy="130298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4" idx="3"/>
            <a:endCxn id="10" idx="1"/>
          </p:cNvCxnSpPr>
          <p:nvPr/>
        </p:nvCxnSpPr>
        <p:spPr>
          <a:xfrm>
            <a:off x="5933312" y="3714182"/>
            <a:ext cx="1807040" cy="215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5" idx="0"/>
            <a:endCxn id="10" idx="1"/>
          </p:cNvCxnSpPr>
          <p:nvPr/>
        </p:nvCxnSpPr>
        <p:spPr>
          <a:xfrm flipV="1">
            <a:off x="6691961" y="3929636"/>
            <a:ext cx="1048391" cy="1731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3202355">
            <a:off x="786738" y="4641762"/>
            <a:ext cx="830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Дотация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9057926">
            <a:off x="2555770" y="4897094"/>
            <a:ext cx="830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Дотация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3211643">
            <a:off x="1210214" y="443125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 rot="18954071">
            <a:off x="2520555" y="4639321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69,9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 rot="18132561">
            <a:off x="6887976" y="4794021"/>
            <a:ext cx="830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Дотация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 rot="486892">
            <a:off x="6159766" y="3847020"/>
            <a:ext cx="1015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Субвенция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 rot="549016">
            <a:off x="6491507" y="349400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 rot="18078407">
            <a:off x="6815910" y="457629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69,9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Формирование дорожного фонда, млн. рублей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251520" y="1340768"/>
            <a:ext cx="532859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За счет всех источников</a:t>
            </a:r>
          </a:p>
        </p:txBody>
      </p:sp>
      <p:graphicFrame>
        <p:nvGraphicFramePr>
          <p:cNvPr id="40" name="Диаграмма 39"/>
          <p:cNvGraphicFramePr/>
          <p:nvPr/>
        </p:nvGraphicFramePr>
        <p:xfrm>
          <a:off x="5652120" y="1844824"/>
          <a:ext cx="331236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Прямоугольник 41"/>
          <p:cNvSpPr/>
          <p:nvPr/>
        </p:nvSpPr>
        <p:spPr>
          <a:xfrm rot="10800000" flipV="1">
            <a:off x="6228184" y="1340768"/>
            <a:ext cx="236220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 счет доходов местного бюджета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24128" y="3501008"/>
            <a:ext cx="31954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1400" b="1" dirty="0"/>
              <a:t> год </a:t>
            </a:r>
            <a:r>
              <a:rPr lang="ru-RU" sz="1600" b="1" dirty="0"/>
              <a:t>–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23,8 млн.руб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., в т.ч. содержание дорог 17,3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52120" y="6021288"/>
            <a:ext cx="32758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2019 год – 28,1 млн.руб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., в т.ч содержание дорог 15,2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251521" y="6093296"/>
          <a:ext cx="5328590" cy="426720"/>
        </p:xfrm>
        <a:graphic>
          <a:graphicData uri="http://schemas.openxmlformats.org/drawingml/2006/table">
            <a:tbl>
              <a:tblPr/>
              <a:tblGrid>
                <a:gridCol w="1065718"/>
                <a:gridCol w="1065718"/>
                <a:gridCol w="1065718"/>
                <a:gridCol w="1065718"/>
                <a:gridCol w="106571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107504" y="1988840"/>
          <a:ext cx="56886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5576" y="4005064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66,8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688" y="2780928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164,9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808" y="2348880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248,6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3933056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70,2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450912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1043608" y="3212976"/>
            <a:ext cx="504056" cy="6480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8592551">
            <a:off x="639382" y="3216758"/>
            <a:ext cx="9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2,5 раза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5796136" y="4077072"/>
          <a:ext cx="3096344" cy="183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43" descr="kisspng-architectural-engineering-industry-building-comput-5ada648c60c3e8.940675021524262028396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430588"/>
            <a:ext cx="9144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pPr>
              <a:defRPr/>
            </a:pPr>
            <a:fld id="{1FAD6C0F-8A41-462E-A392-ADD65A512CF9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905000"/>
            <a:ext cx="267464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64,8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1905000"/>
            <a:ext cx="2250976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54,4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1124744"/>
            <a:ext cx="7704856" cy="122413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119,2 млн.руб.,  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том числе:</a:t>
            </a:r>
          </a:p>
        </p:txBody>
      </p:sp>
      <p:sp>
        <p:nvSpPr>
          <p:cNvPr id="22536" name="TextBox 7"/>
          <p:cNvSpPr txBox="1">
            <a:spLocks noChangeArrowheads="1"/>
          </p:cNvSpPr>
          <p:nvPr/>
        </p:nvSpPr>
        <p:spPr bwMode="auto">
          <a:xfrm>
            <a:off x="762000" y="28194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Ремонты учреждений  культуры</a:t>
            </a:r>
          </a:p>
        </p:txBody>
      </p:sp>
      <p:sp>
        <p:nvSpPr>
          <p:cNvPr id="22537" name="Прямоугольник 15"/>
          <p:cNvSpPr>
            <a:spLocks noChangeArrowheads="1"/>
          </p:cNvSpPr>
          <p:nvPr/>
        </p:nvSpPr>
        <p:spPr bwMode="auto">
          <a:xfrm>
            <a:off x="1981200" y="34290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3F75"/>
                </a:solidFill>
                <a:latin typeface="Times New Roman" pitchFamily="18" charset="0"/>
                <a:cs typeface="Times New Roman" pitchFamily="18" charset="0"/>
              </a:rPr>
              <a:t>4,1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2538" name="TextBox 7"/>
          <p:cNvSpPr txBox="1">
            <a:spLocks noChangeArrowheads="1"/>
          </p:cNvSpPr>
          <p:nvPr/>
        </p:nvSpPr>
        <p:spPr bwMode="auto">
          <a:xfrm>
            <a:off x="3635896" y="2780928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Ремонты образовательных учреждений</a:t>
            </a:r>
          </a:p>
        </p:txBody>
      </p:sp>
      <p:sp>
        <p:nvSpPr>
          <p:cNvPr id="22539" name="Прямоугольник 18"/>
          <p:cNvSpPr>
            <a:spLocks noChangeArrowheads="1"/>
          </p:cNvSpPr>
          <p:nvPr/>
        </p:nvSpPr>
        <p:spPr bwMode="auto">
          <a:xfrm>
            <a:off x="5257800" y="34290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F75"/>
                </a:solidFill>
                <a:latin typeface="Times New Roman" pitchFamily="18" charset="0"/>
                <a:cs typeface="Times New Roman" pitchFamily="18" charset="0"/>
              </a:rPr>
              <a:t>35,7</a:t>
            </a:r>
            <a:endParaRPr lang="ru-RU" sz="1600" b="1" dirty="0">
              <a:solidFill>
                <a:srgbClr val="003F7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2540" name="TextBox 7"/>
          <p:cNvSpPr txBox="1">
            <a:spLocks noChangeArrowheads="1"/>
          </p:cNvSpPr>
          <p:nvPr/>
        </p:nvSpPr>
        <p:spPr bwMode="auto">
          <a:xfrm>
            <a:off x="6934200" y="2895600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Строительство школы</a:t>
            </a:r>
          </a:p>
        </p:txBody>
      </p:sp>
      <p:sp>
        <p:nvSpPr>
          <p:cNvPr id="22541" name="Прямоугольник 21"/>
          <p:cNvSpPr>
            <a:spLocks noChangeArrowheads="1"/>
          </p:cNvSpPr>
          <p:nvPr/>
        </p:nvSpPr>
        <p:spPr bwMode="auto">
          <a:xfrm>
            <a:off x="2133600" y="51054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3F75"/>
                </a:solidFill>
                <a:latin typeface="Times New Roman" pitchFamily="18" charset="0"/>
                <a:cs typeface="Times New Roman" pitchFamily="18" charset="0"/>
              </a:rPr>
              <a:t>3,0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2542" name="TextBox 7"/>
          <p:cNvSpPr txBox="1">
            <a:spLocks noChangeArrowheads="1"/>
          </p:cNvSpPr>
          <p:nvPr/>
        </p:nvSpPr>
        <p:spPr bwMode="auto">
          <a:xfrm>
            <a:off x="6858000" y="4572000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Газификация</a:t>
            </a:r>
          </a:p>
        </p:txBody>
      </p:sp>
      <p:sp>
        <p:nvSpPr>
          <p:cNvPr id="22543" name="Прямоугольник 24"/>
          <p:cNvSpPr>
            <a:spLocks noChangeArrowheads="1"/>
          </p:cNvSpPr>
          <p:nvPr/>
        </p:nvSpPr>
        <p:spPr bwMode="auto">
          <a:xfrm>
            <a:off x="7467600" y="52578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F75"/>
                </a:solidFill>
                <a:latin typeface="Times New Roman" pitchFamily="18" charset="0"/>
                <a:cs typeface="Times New Roman" pitchFamily="18" charset="0"/>
              </a:rPr>
              <a:t>38,4</a:t>
            </a:r>
            <a:endParaRPr lang="ru-RU" sz="1600" b="1" dirty="0">
              <a:solidFill>
                <a:srgbClr val="003F7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2544" name="TextBox 7"/>
          <p:cNvSpPr txBox="1">
            <a:spLocks noChangeArrowheads="1"/>
          </p:cNvSpPr>
          <p:nvPr/>
        </p:nvSpPr>
        <p:spPr bwMode="auto">
          <a:xfrm>
            <a:off x="3276600" y="4495800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Приобретение муниципального жилищного фонда</a:t>
            </a:r>
          </a:p>
        </p:txBody>
      </p:sp>
      <p:sp>
        <p:nvSpPr>
          <p:cNvPr id="22545" name="Прямоугольник 27"/>
          <p:cNvSpPr>
            <a:spLocks noChangeArrowheads="1"/>
          </p:cNvSpPr>
          <p:nvPr/>
        </p:nvSpPr>
        <p:spPr bwMode="auto">
          <a:xfrm>
            <a:off x="4953000" y="52578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003F75"/>
                </a:solidFill>
                <a:latin typeface="Times New Roman" pitchFamily="18" charset="0"/>
                <a:cs typeface="Times New Roman" pitchFamily="18" charset="0"/>
              </a:rPr>
              <a:t>13,0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2546" name="TextBox 7"/>
          <p:cNvSpPr txBox="1">
            <a:spLocks noChangeArrowheads="1"/>
          </p:cNvSpPr>
          <p:nvPr/>
        </p:nvSpPr>
        <p:spPr bwMode="auto">
          <a:xfrm>
            <a:off x="457200" y="4572000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Водоснабжение</a:t>
            </a:r>
          </a:p>
        </p:txBody>
      </p:sp>
      <p:pic>
        <p:nvPicPr>
          <p:cNvPr id="22547" name="Рисунок 36" descr="image_image_101905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429000"/>
            <a:ext cx="11096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8" name="Прямоугольник 37"/>
          <p:cNvSpPr>
            <a:spLocks noChangeArrowheads="1"/>
          </p:cNvSpPr>
          <p:nvPr/>
        </p:nvSpPr>
        <p:spPr bwMode="auto">
          <a:xfrm>
            <a:off x="7696200" y="35052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003F75"/>
                </a:solidFill>
                <a:latin typeface="Times New Roman" pitchFamily="18" charset="0"/>
                <a:cs typeface="Times New Roman" pitchFamily="18" charset="0"/>
              </a:rPr>
              <a:t>25,0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pic>
        <p:nvPicPr>
          <p:cNvPr id="22549" name="Рисунок 38" descr="depositphotos_18153897-stock-photo-blue-house-ico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105400"/>
            <a:ext cx="10477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Рисунок 39" descr="14605743206065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510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Рисунок 41" descr="kisspng-computer-icons-piping-pipe-plumbing-water-pipe-maintenance-5ae9fa497adea5.1627484715252834015033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5029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Рисунок 42" descr="225965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3200400"/>
            <a:ext cx="115411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" descr="nytvenskii_rayon_co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Средства  на реализацию приоритетных муниципальных проектов и инвестиционных проектов на 2019-2021 годы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445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на 2019 – 2021 годы, млн.рублей 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  </a:t>
            </a:r>
            <a:r>
              <a:rPr lang="ru-RU" b="1" dirty="0" smtClean="0"/>
              <a:t>2019 год                 2020 год               2021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E79C6-AE8E-4C6A-82AE-6E325A1160C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981200"/>
            <a:ext cx="27432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25146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1141,7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1143000" y="3048000"/>
            <a:ext cx="990600" cy="533400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3657600"/>
            <a:ext cx="27432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3400" y="41910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1148,7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1143000" y="4724400"/>
            <a:ext cx="990600" cy="457200"/>
          </a:xfrm>
          <a:prstGeom prst="mathEqua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800" y="5334000"/>
            <a:ext cx="27432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Дефицит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3400" y="58674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(-)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7,0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76600" y="1981200"/>
            <a:ext cx="27432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1981200"/>
            <a:ext cx="27432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05200" y="25146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990,6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00800" y="25146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991,0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76600" y="3657600"/>
            <a:ext cx="27432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3657600"/>
            <a:ext cx="27432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05200" y="41910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990,6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00800" y="41910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991,0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600" y="5334000"/>
            <a:ext cx="27432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Дефицит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248400" y="5334000"/>
            <a:ext cx="27432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Дефицит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505200" y="58674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(-) 0,0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400800" y="58674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(-) 0,0</a:t>
            </a:r>
          </a:p>
        </p:txBody>
      </p:sp>
      <p:sp>
        <p:nvSpPr>
          <p:cNvPr id="34" name="Равно 33"/>
          <p:cNvSpPr/>
          <p:nvPr/>
        </p:nvSpPr>
        <p:spPr>
          <a:xfrm>
            <a:off x="4114800" y="4724400"/>
            <a:ext cx="990600" cy="457200"/>
          </a:xfrm>
          <a:prstGeom prst="mathEqua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Равно 34"/>
          <p:cNvSpPr/>
          <p:nvPr/>
        </p:nvSpPr>
        <p:spPr>
          <a:xfrm>
            <a:off x="7010400" y="4724400"/>
            <a:ext cx="990600" cy="457200"/>
          </a:xfrm>
          <a:prstGeom prst="mathEqua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Минус 35"/>
          <p:cNvSpPr/>
          <p:nvPr/>
        </p:nvSpPr>
        <p:spPr>
          <a:xfrm>
            <a:off x="4114800" y="3048000"/>
            <a:ext cx="990600" cy="533400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Минус 36"/>
          <p:cNvSpPr/>
          <p:nvPr/>
        </p:nvSpPr>
        <p:spPr>
          <a:xfrm>
            <a:off x="7010400" y="3048000"/>
            <a:ext cx="990600" cy="533400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7" descr="nytvenskii_rayon_co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отгруженных товаров собственного производства, выполненных работ и услуг, млн.руб.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nytvenskii_rayon_co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424936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195736" y="3356992"/>
          <a:ext cx="4572000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2708920"/>
          <a:ext cx="8352932" cy="426720"/>
        </p:xfrm>
        <a:graphic>
          <a:graphicData uri="http://schemas.openxmlformats.org/drawingml/2006/table">
            <a:tbl>
              <a:tblPr/>
              <a:tblGrid>
                <a:gridCol w="1193276"/>
                <a:gridCol w="1193276"/>
                <a:gridCol w="1193276"/>
                <a:gridCol w="1193276"/>
                <a:gridCol w="1193276"/>
                <a:gridCol w="1193276"/>
                <a:gridCol w="119327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Повышение эффективности муниципального управления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 dirty="0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64096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992282">
                <a:tc>
                  <a:txBody>
                    <a:bodyPr/>
                    <a:lstStyle/>
                    <a:p>
                      <a:pPr algn="ctr"/>
                      <a:endParaRPr lang="ru-RU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муниципальных закупок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92282">
                <a:tc>
                  <a:txBody>
                    <a:bodyPr/>
                    <a:lstStyle/>
                    <a:p>
                      <a:pPr algn="ctr"/>
                      <a:endParaRPr lang="ru-RU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«облачной» бухгалтерии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92282">
                <a:tc>
                  <a:txBody>
                    <a:bodyPr/>
                    <a:lstStyle/>
                    <a:p>
                      <a:pPr algn="ctr"/>
                      <a:endParaRPr lang="ru-RU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Повышение эффективности управления имуществом 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Picture 29" descr="C:\Documents and Settings\2\Рабочий стол\картинки\depositphotos_119470644-stock-illustration-cart-supermarket-shopping-icon-vec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129614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2" descr="C:\Documents and Settings\2\Рабочий стол\картинки\1600x1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924944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7" descr="C:\Users\Ice\Desktop\gears-and-cogs-working-team-system-theme-icon-vector-3455388.jpg"/>
          <p:cNvPicPr>
            <a:picLocks noGrp="1" noChangeAspect="1" noChangeArrowheads="1"/>
          </p:cNvPicPr>
          <p:nvPr/>
        </p:nvPicPr>
        <p:blipFill>
          <a:blip r:embed="rId5" cstate="print"/>
          <a:srcRect b="14286"/>
          <a:stretch>
            <a:fillRect/>
          </a:stretch>
        </p:blipFill>
        <p:spPr bwMode="auto">
          <a:xfrm>
            <a:off x="323528" y="3933056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332656"/>
          <a:ext cx="79928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755576" y="3356992"/>
          <a:ext cx="77768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5949280"/>
          <a:ext cx="7560837" cy="426720"/>
        </p:xfrm>
        <a:graphic>
          <a:graphicData uri="http://schemas.openxmlformats.org/drawingml/2006/table">
            <a:tbl>
              <a:tblPr/>
              <a:tblGrid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2492896"/>
          <a:ext cx="7560837" cy="426720"/>
        </p:xfrm>
        <a:graphic>
          <a:graphicData uri="http://schemas.openxmlformats.org/drawingml/2006/table">
            <a:tbl>
              <a:tblPr/>
              <a:tblGrid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Производство основных видов продукции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 «СВЕЗА Уральский», тыс. м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878497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140968"/>
          <a:ext cx="8424934" cy="426720"/>
        </p:xfrm>
        <a:graphic>
          <a:graphicData uri="http://schemas.openxmlformats.org/drawingml/2006/table">
            <a:tbl>
              <a:tblPr/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9" y="5949280"/>
          <a:ext cx="8352925" cy="426720"/>
        </p:xfrm>
        <a:graphic>
          <a:graphicData uri="http://schemas.openxmlformats.org/drawingml/2006/table">
            <a:tbl>
              <a:tblPr/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23528" y="3861048"/>
          <a:ext cx="8604448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Производство основных видов продукции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 «Маслозавод Нытвенский», тонн</a:t>
            </a:r>
            <a:endParaRPr lang="ru-RU" sz="2400" dirty="0"/>
          </a:p>
        </p:txBody>
      </p:sp>
      <p:pic>
        <p:nvPicPr>
          <p:cNvPr id="4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4104456" cy="16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499992" y="1412776"/>
          <a:ext cx="44644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907704" y="3933056"/>
          <a:ext cx="47160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140968"/>
          <a:ext cx="4211956" cy="426720"/>
        </p:xfrm>
        <a:graphic>
          <a:graphicData uri="http://schemas.openxmlformats.org/drawingml/2006/table">
            <a:tbl>
              <a:tblPr/>
              <a:tblGrid>
                <a:gridCol w="601708"/>
                <a:gridCol w="601708"/>
                <a:gridCol w="601708"/>
                <a:gridCol w="601708"/>
                <a:gridCol w="601708"/>
                <a:gridCol w="601708"/>
                <a:gridCol w="60170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3140968"/>
          <a:ext cx="4392486" cy="426720"/>
        </p:xfrm>
        <a:graphic>
          <a:graphicData uri="http://schemas.openxmlformats.org/drawingml/2006/table">
            <a:tbl>
              <a:tblPr/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23728" y="6093296"/>
          <a:ext cx="4464495" cy="426720"/>
        </p:xfrm>
        <a:graphic>
          <a:graphicData uri="http://schemas.openxmlformats.org/drawingml/2006/table">
            <a:tbl>
              <a:tblPr/>
              <a:tblGrid>
                <a:gridCol w="637785"/>
                <a:gridCol w="637785"/>
                <a:gridCol w="637785"/>
                <a:gridCol w="637785"/>
                <a:gridCol w="637785"/>
                <a:gridCol w="637785"/>
                <a:gridCol w="63778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Производство основных видов продукции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ОАО «Нытва», тонн</a:t>
            </a:r>
            <a:endParaRPr lang="ru-RU" sz="2400" dirty="0"/>
          </a:p>
        </p:txBody>
      </p:sp>
      <p:pic>
        <p:nvPicPr>
          <p:cNvPr id="4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7"/>
          <a:ext cx="8208912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95536" y="3861048"/>
          <a:ext cx="8496944" cy="187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5" y="3212976"/>
          <a:ext cx="7776867" cy="426720"/>
        </p:xfrm>
        <a:graphic>
          <a:graphicData uri="http://schemas.openxmlformats.org/drawingml/2006/table">
            <a:tbl>
              <a:tblPr/>
              <a:tblGrid>
                <a:gridCol w="1110981"/>
                <a:gridCol w="1110981"/>
                <a:gridCol w="1110981"/>
                <a:gridCol w="1110981"/>
                <a:gridCol w="1110981"/>
                <a:gridCol w="1110981"/>
                <a:gridCol w="1110981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5733256"/>
          <a:ext cx="7920885" cy="426720"/>
        </p:xfrm>
        <a:graphic>
          <a:graphicData uri="http://schemas.openxmlformats.org/drawingml/2006/table">
            <a:tbl>
              <a:tblPr/>
              <a:tblGrid>
                <a:gridCol w="1131555"/>
                <a:gridCol w="1131555"/>
                <a:gridCol w="1131555"/>
                <a:gridCol w="1131555"/>
                <a:gridCol w="1131555"/>
                <a:gridCol w="1131555"/>
                <a:gridCol w="113155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4500"/>
            <a:r>
              <a:rPr lang="ru-RU" sz="24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Показатели развития сельскохозяйственного производства в НМР</a:t>
            </a:r>
          </a:p>
        </p:txBody>
      </p:sp>
      <p:pic>
        <p:nvPicPr>
          <p:cNvPr id="4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0" y="1484784"/>
          <a:ext cx="4572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Диаграмма 26"/>
          <p:cNvGraphicFramePr/>
          <p:nvPr/>
        </p:nvGraphicFramePr>
        <p:xfrm>
          <a:off x="4355976" y="1412776"/>
          <a:ext cx="47880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Диаграмма 27"/>
          <p:cNvGraphicFramePr/>
          <p:nvPr/>
        </p:nvGraphicFramePr>
        <p:xfrm>
          <a:off x="323528" y="4293096"/>
          <a:ext cx="8352928" cy="216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79512" y="3717032"/>
          <a:ext cx="4320477" cy="432048"/>
        </p:xfrm>
        <a:graphic>
          <a:graphicData uri="http://schemas.openxmlformats.org/drawingml/2006/table">
            <a:tbl>
              <a:tblPr/>
              <a:tblGrid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4572000" y="3717032"/>
          <a:ext cx="4392486" cy="432048"/>
        </p:xfrm>
        <a:graphic>
          <a:graphicData uri="http://schemas.openxmlformats.org/drawingml/2006/table">
            <a:tbl>
              <a:tblPr/>
              <a:tblGrid>
                <a:gridCol w="488054"/>
                <a:gridCol w="488054"/>
                <a:gridCol w="488054"/>
                <a:gridCol w="488054"/>
                <a:gridCol w="488054"/>
                <a:gridCol w="488054"/>
                <a:gridCol w="488054"/>
                <a:gridCol w="488054"/>
                <a:gridCol w="488054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683568" y="6165304"/>
          <a:ext cx="7776864" cy="426720"/>
        </p:xfrm>
        <a:graphic>
          <a:graphicData uri="http://schemas.openxmlformats.org/drawingml/2006/table">
            <a:tbl>
              <a:tblPr/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ТОСЭР г.Нытва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167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536" t="17578" r="27439" b="18207"/>
          <a:stretch>
            <a:fillRect/>
          </a:stretch>
        </p:blipFill>
        <p:spPr bwMode="auto">
          <a:xfrm>
            <a:off x="179512" y="1916832"/>
            <a:ext cx="4470984" cy="460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nytvenskii_rayon_co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580112" y="3284984"/>
          <a:ext cx="2736304" cy="74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1682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Инвестиции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17,7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59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Рабочие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59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Ввод в действие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5076056" y="1628801"/>
          <a:ext cx="2232248" cy="76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776"/>
                <a:gridCol w="1047472"/>
              </a:tblGrid>
              <a:tr h="1465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Инвестиции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Рабочие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Ввод в действие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292080" y="2564904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Прикамский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машиностроительный завод»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1196752"/>
            <a:ext cx="24971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Латофлекс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Плюс»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059832" y="1556792"/>
            <a:ext cx="1944216" cy="16561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4048" y="1556792"/>
            <a:ext cx="237626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635896" y="3212976"/>
            <a:ext cx="1872208" cy="24482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508104" y="3212976"/>
            <a:ext cx="28803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0032" y="4149080"/>
            <a:ext cx="4176464" cy="1479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Экономический эффект ТОСЭР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Положительное сальдо объема дополнительных доходов в бюджет, по отношению к выпадающим и недополученным доходам за период функционирования ТОСЭР (2018-2027гг)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148064" y="5445224"/>
          <a:ext cx="37680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040"/>
                <a:gridCol w="1884040"/>
              </a:tblGrid>
              <a:tr h="18038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+1900,6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642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+176,4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642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+136,3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642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+2213,3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индекса потребительских цен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Пермского края (среднегодовая),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% в среднем за период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Picture 7" descr="nytvenskii_rayon_co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57606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91264" cy="254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4221088"/>
          <a:ext cx="7776864" cy="426720"/>
        </p:xfrm>
        <a:graphic>
          <a:graphicData uri="http://schemas.openxmlformats.org/drawingml/2006/table">
            <a:tbl>
              <a:tblPr/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983</Words>
  <Application>Microsoft Office PowerPoint</Application>
  <PresentationFormat>Экран (4:3)</PresentationFormat>
  <Paragraphs>599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Основные направления  бюджетной и налоговой политики  муниципального образования Нытвенский муниципальный район на 2019 год</vt:lpstr>
      <vt:lpstr>Объем отгруженных товаров собственного производства, выполненных работ и услуг, млн.руб.</vt:lpstr>
      <vt:lpstr>Слайд 3</vt:lpstr>
      <vt:lpstr>Производство основных видов продукции  ООО «СВЕЗА Уральский», тыс. м3 </vt:lpstr>
      <vt:lpstr>Производство основных видов продукции  ООО «Маслозавод Нытвенский», тонн</vt:lpstr>
      <vt:lpstr>Производство основных видов продукции  ОАО «Нытва», тонн</vt:lpstr>
      <vt:lpstr>Показатели развития сельскохозяйственного производства в НМР</vt:lpstr>
      <vt:lpstr>ТОСЭР г.Нытва</vt:lpstr>
      <vt:lpstr>Динамика индекса потребительских цен  Пермского края (среднегодовая), % в среднем за период</vt:lpstr>
      <vt:lpstr>Доходы бюджета (млн.руб)</vt:lpstr>
      <vt:lpstr> Налоговые и неналоговые доходы районного бюджета, млн. руб. </vt:lpstr>
      <vt:lpstr>Расходы бюджета (млн.руб)</vt:lpstr>
      <vt:lpstr>Структура расходов программного бюджета в 2019 году, млн.руб.</vt:lpstr>
      <vt:lpstr>   Устойчивость и сбалансированность бюджета  </vt:lpstr>
      <vt:lpstr>   Исполнение Указов Президента РФ  </vt:lpstr>
      <vt:lpstr>      Развитие межбюджетных отношений. Передача полномочий по расчету дотации  на уровень муниципальных районов, млн.рублей     </vt:lpstr>
      <vt:lpstr>     Формирование дорожного фонда, млн. рублей     </vt:lpstr>
      <vt:lpstr>Средства  на реализацию приоритетных муниципальных проектов и инвестиционных проектов на 2019-2021 годы</vt:lpstr>
      <vt:lpstr>Основные параметры бюджета на 2019 – 2021 годы, млн.рублей </vt:lpstr>
      <vt:lpstr>      Повышение эффективности муниципального управления      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бюджетной и налоговой политики муниципального образования Нытвенский муниципальный район на 2018 год</dc:title>
  <dc:creator>1</dc:creator>
  <cp:lastModifiedBy>us</cp:lastModifiedBy>
  <cp:revision>104</cp:revision>
  <dcterms:created xsi:type="dcterms:W3CDTF">2018-11-16T04:36:03Z</dcterms:created>
  <dcterms:modified xsi:type="dcterms:W3CDTF">2019-01-21T10:24:35Z</dcterms:modified>
</cp:coreProperties>
</file>