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14" r:id="rId2"/>
    <p:sldId id="256" r:id="rId3"/>
    <p:sldId id="343" r:id="rId4"/>
    <p:sldId id="330" r:id="rId5"/>
    <p:sldId id="341" r:id="rId6"/>
    <p:sldId id="332" r:id="rId7"/>
    <p:sldId id="336" r:id="rId8"/>
    <p:sldId id="333" r:id="rId9"/>
    <p:sldId id="342" r:id="rId10"/>
    <p:sldId id="337" r:id="rId11"/>
    <p:sldId id="338" r:id="rId12"/>
    <p:sldId id="339" r:id="rId13"/>
    <p:sldId id="340" r:id="rId14"/>
    <p:sldId id="316" r:id="rId15"/>
    <p:sldId id="315" r:id="rId16"/>
    <p:sldId id="351" r:id="rId17"/>
    <p:sldId id="318" r:id="rId18"/>
    <p:sldId id="348" r:id="rId19"/>
    <p:sldId id="350" r:id="rId20"/>
    <p:sldId id="354" r:id="rId21"/>
    <p:sldId id="320" r:id="rId22"/>
    <p:sldId id="324" r:id="rId23"/>
    <p:sldId id="352" r:id="rId24"/>
    <p:sldId id="347" r:id="rId25"/>
    <p:sldId id="327" r:id="rId26"/>
    <p:sldId id="353" r:id="rId27"/>
    <p:sldId id="345" r:id="rId28"/>
    <p:sldId id="267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00"/>
    <a:srgbClr val="00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650" autoAdjust="0"/>
  </p:normalViewPr>
  <p:slideViewPr>
    <p:cSldViewPr>
      <p:cViewPr>
        <p:scale>
          <a:sx n="100" d="100"/>
          <a:sy n="100" d="100"/>
        </p:scale>
        <p:origin x="-396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5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0577427978E-2"/>
          <c:y val="8.1553153150411048E-2"/>
          <c:w val="0.97354461942257553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0123578302712157E-3"/>
                  <c:y val="-3.1722312437126692E-2"/>
                </c:manualLayout>
              </c:layout>
              <c:showVal val="1"/>
            </c:dLbl>
            <c:dLbl>
              <c:idx val="1"/>
              <c:layout>
                <c:manualLayout>
                  <c:x val="-1.6975065616797989E-3"/>
                  <c:y val="-1.7226206220617719E-2"/>
                </c:manualLayout>
              </c:layout>
              <c:showVal val="1"/>
            </c:dLbl>
            <c:dLbl>
              <c:idx val="2"/>
              <c:layout>
                <c:manualLayout>
                  <c:x val="-6.9444444444444597E-3"/>
                  <c:y val="-1.8396167549115595E-2"/>
                </c:manualLayout>
              </c:layout>
              <c:showVal val="1"/>
            </c:dLbl>
            <c:dLbl>
              <c:idx val="3"/>
              <c:layout>
                <c:manualLayout>
                  <c:x val="-1.3470253718285256E-2"/>
                  <c:y val="-1.69121239192601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73.599999999999994</c:v>
                </c:pt>
                <c:pt idx="1">
                  <c:v>8578.7000000000007</c:v>
                </c:pt>
                <c:pt idx="2">
                  <c:v>2138.5</c:v>
                </c:pt>
                <c:pt idx="3">
                  <c:v>10790.8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6820975503062201E-2"/>
                  <c:y val="-2.4550164137013688E-2"/>
                </c:manualLayout>
              </c:layout>
              <c:showVal val="1"/>
            </c:dLbl>
            <c:dLbl>
              <c:idx val="1"/>
              <c:layout>
                <c:manualLayout>
                  <c:x val="1.6203740157480325E-2"/>
                  <c:y val="-1.8158180293513865E-2"/>
                </c:manualLayout>
              </c:layout>
              <c:showVal val="1"/>
            </c:dLbl>
            <c:dLbl>
              <c:idx val="2"/>
              <c:layout>
                <c:manualLayout>
                  <c:x val="1.5875984251968547E-3"/>
                  <c:y val="-1.69121239192601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r>
                      <a:rPr lang="en-US" dirty="0" smtClean="0"/>
                      <a:t> 1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2,10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0434164479440069E-3"/>
                  <c:y val="-8.884096592007348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66.3</c:v>
                </c:pt>
                <c:pt idx="1">
                  <c:v>9280.5</c:v>
                </c:pt>
                <c:pt idx="2">
                  <c:v>12182.1</c:v>
                </c:pt>
                <c:pt idx="3">
                  <c:v>21518.9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 2018  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2.1744159324763011E-2"/>
                </c:manualLayout>
              </c:layout>
              <c:showVal val="1"/>
            </c:dLbl>
            <c:dLbl>
              <c:idx val="1"/>
              <c:layout>
                <c:manualLayout>
                  <c:x val="3.6111111111111212E-2"/>
                  <c:y val="-2.4160177027514492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1.2080088513757265E-2"/>
                </c:manualLayout>
              </c:layout>
              <c:showVal val="1"/>
            </c:dLbl>
            <c:dLbl>
              <c:idx val="3"/>
              <c:layout>
                <c:manualLayout>
                  <c:x val="2.6388888888888878E-2"/>
                  <c:y val="-9.664070811005802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66.3</c:v>
                </c:pt>
                <c:pt idx="1">
                  <c:v>9105.2000000000007</c:v>
                </c:pt>
                <c:pt idx="2">
                  <c:v>9956.1</c:v>
                </c:pt>
                <c:pt idx="3">
                  <c:v>19127.599999999944</c:v>
                </c:pt>
              </c:numCache>
            </c:numRef>
          </c:val>
        </c:ser>
        <c:dLbls>
          <c:showVal val="1"/>
        </c:dLbls>
        <c:shape val="box"/>
        <c:axId val="83267968"/>
        <c:axId val="83269504"/>
        <c:axId val="0"/>
      </c:bar3DChart>
      <c:catAx>
        <c:axId val="832679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83269504"/>
        <c:crosses val="autoZero"/>
        <c:auto val="1"/>
        <c:lblAlgn val="ctr"/>
        <c:lblOffset val="100"/>
      </c:catAx>
      <c:valAx>
        <c:axId val="8326950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32679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9943350831146385E-2"/>
          <c:y val="0.19174734009767644"/>
          <c:w val="0.59749825021872272"/>
          <c:h val="5.6879524801658303E-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0577427953E-2"/>
          <c:y val="8.1553153150411048E-2"/>
          <c:w val="0.97354461942257509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5.4012467191601335E-3"/>
                  <c:y val="-6.5546560275646704E-2"/>
                </c:manualLayout>
              </c:layout>
              <c:showVal val="1"/>
            </c:dLbl>
            <c:dLbl>
              <c:idx val="1"/>
              <c:layout>
                <c:manualLayout>
                  <c:x val="-1.6975065616797978E-3"/>
                  <c:y val="-1.7226206220617719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2.5644220657369998E-2"/>
                </c:manualLayout>
              </c:layout>
              <c:showVal val="1"/>
            </c:dLbl>
            <c:dLbl>
              <c:idx val="3"/>
              <c:layout>
                <c:manualLayout>
                  <c:x val="8.7519685039370073E-3"/>
                  <c:y val="-2.657619473026588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Районный бюджет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3.4876531058617675E-2"/>
                  <c:y val="-6.3206637618651348E-2"/>
                </c:manualLayout>
              </c:layout>
              <c:showVal val="1"/>
            </c:dLbl>
            <c:dLbl>
              <c:idx val="1"/>
              <c:layout>
                <c:manualLayout>
                  <c:x val="1.8981517935258145E-2"/>
                  <c:y val="-1.8158180293513869E-2"/>
                </c:manualLayout>
              </c:layout>
              <c:showVal val="1"/>
            </c:dLbl>
            <c:dLbl>
              <c:idx val="2"/>
              <c:layout>
                <c:manualLayout>
                  <c:x val="3.0754265091863599E-2"/>
                  <c:y val="-2.4160177027514492E-2"/>
                </c:manualLayout>
              </c:layout>
              <c:showVal val="1"/>
            </c:dLbl>
            <c:dLbl>
              <c:idx val="3"/>
              <c:layout>
                <c:manualLayout>
                  <c:x val="-2.1876749781277429E-2"/>
                  <c:y val="-1.371613199751020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Районный бюджет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162.9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dLbls>
            <c:dLbl>
              <c:idx val="0"/>
              <c:layout>
                <c:manualLayout>
                  <c:x val="5.5555555555555455E-2"/>
                  <c:y val="-8.214460189354908E-2"/>
                </c:manualLayout>
              </c:layout>
              <c:showVal val="1"/>
            </c:dLbl>
            <c:dLbl>
              <c:idx val="1"/>
              <c:layout>
                <c:manualLayout>
                  <c:x val="5.1388888888888838E-2"/>
                  <c:y val="-2.8992212433017441E-2"/>
                </c:manualLayout>
              </c:layout>
              <c:showVal val="1"/>
            </c:dLbl>
            <c:dLbl>
              <c:idx val="2"/>
              <c:layout>
                <c:manualLayout>
                  <c:x val="4.1666666666666664E-2"/>
                  <c:y val="-7.2480531082543577E-3"/>
                </c:manualLayout>
              </c:layout>
              <c:showVal val="1"/>
            </c:dLbl>
            <c:dLbl>
              <c:idx val="3"/>
              <c:layout>
                <c:manualLayout>
                  <c:x val="4.1666666666666664E-2"/>
                  <c:y val="-1.932814162201159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Районный бюджет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162.9</c:v>
                </c:pt>
              </c:numCache>
            </c:numRef>
          </c:val>
        </c:ser>
        <c:dLbls>
          <c:showVal val="1"/>
        </c:dLbls>
        <c:shape val="box"/>
        <c:axId val="123305344"/>
        <c:axId val="123327616"/>
        <c:axId val="0"/>
      </c:bar3DChart>
      <c:catAx>
        <c:axId val="123305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123327616"/>
        <c:crosses val="autoZero"/>
        <c:auto val="1"/>
        <c:lblAlgn val="ctr"/>
        <c:lblOffset val="100"/>
      </c:catAx>
      <c:valAx>
        <c:axId val="12332761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33053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554461942257146E-2"/>
          <c:y val="2.7458136310577395E-2"/>
          <c:w val="0.36197725303369332"/>
          <c:h val="0.2453289056162709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0577427953E-2"/>
          <c:y val="8.1553153150411048E-2"/>
          <c:w val="0.97354461942257509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5.4012467191601335E-3"/>
                  <c:y val="-6.5546560275646704E-2"/>
                </c:manualLayout>
              </c:layout>
              <c:showVal val="1"/>
            </c:dLbl>
            <c:dLbl>
              <c:idx val="1"/>
              <c:layout>
                <c:manualLayout>
                  <c:x val="-1.6975065616797978E-3"/>
                  <c:y val="-1.7226206220617719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2.5644220657369998E-2"/>
                </c:manualLayout>
              </c:layout>
              <c:showVal val="1"/>
            </c:dLbl>
            <c:dLbl>
              <c:idx val="3"/>
              <c:layout>
                <c:manualLayout>
                  <c:x val="8.7519685039370073E-3"/>
                  <c:y val="-2.657619473026588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Районный бюджет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3.4876531058617675E-2"/>
                  <c:y val="-6.3206637618651348E-2"/>
                </c:manualLayout>
              </c:layout>
              <c:showVal val="1"/>
            </c:dLbl>
            <c:dLbl>
              <c:idx val="1"/>
              <c:layout>
                <c:manualLayout>
                  <c:x val="1.8981517935258145E-2"/>
                  <c:y val="-1.8158180293513869E-2"/>
                </c:manualLayout>
              </c:layout>
              <c:showVal val="1"/>
            </c:dLbl>
            <c:dLbl>
              <c:idx val="2"/>
              <c:layout>
                <c:manualLayout>
                  <c:x val="3.0754265091863599E-2"/>
                  <c:y val="-2.4160177027514492E-2"/>
                </c:manualLayout>
              </c:layout>
              <c:showVal val="1"/>
            </c:dLbl>
            <c:dLbl>
              <c:idx val="3"/>
              <c:layout>
                <c:manualLayout>
                  <c:x val="-2.1876749781277429E-2"/>
                  <c:y val="-1.371613199751020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Районный бюджет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2525.8000000000002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dLbls>
            <c:dLbl>
              <c:idx val="0"/>
              <c:layout>
                <c:manualLayout>
                  <c:x val="5.5555555555555455E-2"/>
                  <c:y val="-8.214460189354908E-2"/>
                </c:manualLayout>
              </c:layout>
              <c:showVal val="1"/>
            </c:dLbl>
            <c:dLbl>
              <c:idx val="1"/>
              <c:layout>
                <c:manualLayout>
                  <c:x val="5.1388888888888838E-2"/>
                  <c:y val="-2.8992212433017441E-2"/>
                </c:manualLayout>
              </c:layout>
              <c:showVal val="1"/>
            </c:dLbl>
            <c:dLbl>
              <c:idx val="2"/>
              <c:layout>
                <c:manualLayout>
                  <c:x val="4.1666666666666664E-2"/>
                  <c:y val="-7.2480531082543577E-3"/>
                </c:manualLayout>
              </c:layout>
              <c:showVal val="1"/>
            </c:dLbl>
            <c:dLbl>
              <c:idx val="3"/>
              <c:layout>
                <c:manualLayout>
                  <c:x val="4.1666666666666664E-2"/>
                  <c:y val="-1.932814162201159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Районный бюджет</c:v>
                </c:pt>
              </c:strCache>
            </c:strRef>
          </c:cat>
          <c:val>
            <c:numRef>
              <c:f>Лист1!$D$2</c:f>
              <c:numCache>
                <c:formatCode>#,##0.00</c:formatCode>
                <c:ptCount val="1"/>
                <c:pt idx="0">
                  <c:v>2525.8000000000002</c:v>
                </c:pt>
              </c:numCache>
            </c:numRef>
          </c:val>
        </c:ser>
        <c:dLbls>
          <c:showVal val="1"/>
        </c:dLbls>
        <c:shape val="box"/>
        <c:axId val="124041472"/>
        <c:axId val="124518400"/>
        <c:axId val="0"/>
      </c:bar3DChart>
      <c:catAx>
        <c:axId val="1240414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124518400"/>
        <c:crosses val="autoZero"/>
        <c:auto val="1"/>
        <c:lblAlgn val="ctr"/>
        <c:lblOffset val="100"/>
      </c:catAx>
      <c:valAx>
        <c:axId val="1245184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40414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1945084105816975E-4"/>
          <c:y val="1.5496961958029678E-2"/>
          <c:w val="0.8119292639429333"/>
          <c:h val="8.0264886141944047E-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0577427978E-2"/>
          <c:y val="8.1553153150411048E-2"/>
          <c:w val="0.97354461942257553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1956879666023159E-2"/>
                  <c:y val="-3.498839635102273E-2"/>
                </c:manualLayout>
              </c:layout>
              <c:showVal val="1"/>
            </c:dLbl>
            <c:dLbl>
              <c:idx val="1"/>
              <c:layout>
                <c:manualLayout>
                  <c:x val="1.1013791260430554E-2"/>
                  <c:y val="-3.3556713863068716E-2"/>
                </c:manualLayout>
              </c:layout>
              <c:showVal val="1"/>
            </c:dLbl>
            <c:dLbl>
              <c:idx val="2"/>
              <c:layout>
                <c:manualLayout>
                  <c:x val="-6.9444444444444597E-3"/>
                  <c:y val="-1.8396167549115595E-2"/>
                </c:manualLayout>
              </c:layout>
              <c:showVal val="1"/>
            </c:dLbl>
            <c:dLbl>
              <c:idx val="3"/>
              <c:layout>
                <c:manualLayout>
                  <c:x val="-1.3470253718285256E-2"/>
                  <c:y val="-1.69121239192601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Районный бюджет</c:v>
                </c:pt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779.8</c:v>
                </c:pt>
                <c:pt idx="1">
                  <c:v>779.8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5232041284702121E-2"/>
                  <c:y val="-2.78163537384736E-2"/>
                </c:manualLayout>
              </c:layout>
              <c:showVal val="1"/>
            </c:dLbl>
            <c:dLbl>
              <c:idx val="1"/>
              <c:layout>
                <c:manualLayout>
                  <c:x val="1.4614867617311801E-2"/>
                  <c:y val="-4.7553101095763023E-2"/>
                </c:manualLayout>
              </c:layout>
              <c:showVal val="1"/>
            </c:dLbl>
            <c:dLbl>
              <c:idx val="2"/>
              <c:layout>
                <c:manualLayout>
                  <c:x val="1.5875984251968547E-3"/>
                  <c:y val="-1.6912123919260183E-2"/>
                </c:manualLayout>
              </c:layout>
              <c:showVal val="1"/>
            </c:dLbl>
            <c:dLbl>
              <c:idx val="3"/>
              <c:layout>
                <c:manualLayout>
                  <c:x val="-1.0434164479440069E-3"/>
                  <c:y val="-8.884096592007348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Районный бюджет</c:v>
                </c:pt>
                <c:pt idx="1">
                  <c:v>Всего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1145.4000000000001</c:v>
                </c:pt>
                <c:pt idx="1">
                  <c:v>1145.4000000000001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 2018  </c:v>
                </c:pt>
              </c:strCache>
            </c:strRef>
          </c:tx>
          <c:dLbls>
            <c:dLbl>
              <c:idx val="0"/>
              <c:layout>
                <c:manualLayout>
                  <c:x val="3.1955783691701926E-2"/>
                  <c:y val="-4.7873024396466381E-2"/>
                </c:manualLayout>
              </c:layout>
              <c:showVal val="1"/>
            </c:dLbl>
            <c:dLbl>
              <c:idx val="1"/>
              <c:layout>
                <c:manualLayout>
                  <c:x val="3.2933277683861145E-2"/>
                  <c:y val="-4.7022810222732504E-2"/>
                </c:manualLayout>
              </c:layout>
              <c:showVal val="1"/>
            </c:dLbl>
            <c:dLbl>
              <c:idx val="2"/>
              <c:layout>
                <c:manualLayout>
                  <c:x val="2.5000000000000001E-2"/>
                  <c:y val="-1.2080088513757265E-2"/>
                </c:manualLayout>
              </c:layout>
              <c:showVal val="1"/>
            </c:dLbl>
            <c:dLbl>
              <c:idx val="3"/>
              <c:layout>
                <c:manualLayout>
                  <c:x val="2.6388888888888878E-2"/>
                  <c:y val="-9.664070811005802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Районный бюджет</c:v>
                </c:pt>
                <c:pt idx="1">
                  <c:v>Всего</c:v>
                </c:pt>
              </c:strCache>
            </c:strRef>
          </c:cat>
          <c:val>
            <c:numRef>
              <c:f>Лист1!$D$2:$D$3</c:f>
              <c:numCache>
                <c:formatCode>#,##0.00</c:formatCode>
                <c:ptCount val="2"/>
                <c:pt idx="0">
                  <c:v>1017.4</c:v>
                </c:pt>
                <c:pt idx="1">
                  <c:v>1017.4</c:v>
                </c:pt>
              </c:numCache>
            </c:numRef>
          </c:val>
        </c:ser>
        <c:dLbls>
          <c:showVal val="1"/>
        </c:dLbls>
        <c:shape val="box"/>
        <c:axId val="97044352"/>
        <c:axId val="97045888"/>
        <c:axId val="0"/>
      </c:bar3DChart>
      <c:catAx>
        <c:axId val="97044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97045888"/>
        <c:crosses val="autoZero"/>
        <c:auto val="1"/>
        <c:lblAlgn val="ctr"/>
        <c:lblOffset val="100"/>
      </c:catAx>
      <c:valAx>
        <c:axId val="970458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044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7.9723652104498959E-4"/>
          <c:w val="0.23363732858511221"/>
          <c:h val="0.33123171499463089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3.3744352591527652E-2"/>
          <c:y val="0.17167592777076737"/>
          <c:w val="0.5588248366164652"/>
          <c:h val="0.68288887413015908"/>
        </c:manualLayout>
      </c:layout>
      <c:pieChart>
        <c:varyColors val="1"/>
        <c:ser>
          <c:idx val="0"/>
          <c:order val="0"/>
          <c:cat>
            <c:strRef>
              <c:f>Лист1!$D$57:$D$61</c:f>
              <c:strCache>
                <c:ptCount val="5"/>
                <c:pt idx="0">
                  <c:v>доход от продажи земельных участков (городские поселения)</c:v>
                </c:pt>
                <c:pt idx="1">
                  <c:v>доход от продажи земельных участков (сельские поселения)</c:v>
                </c:pt>
                <c:pt idx="2">
                  <c:v>доход от арендной платы за землю (городские поселения)</c:v>
                </c:pt>
                <c:pt idx="3">
                  <c:v>доход от арендной платы за землю (сельские поселения)</c:v>
                </c:pt>
                <c:pt idx="4">
                  <c:v>доход за аренду земли в собственности муниципального района</c:v>
                </c:pt>
              </c:strCache>
            </c:strRef>
          </c:cat>
          <c:val>
            <c:numRef>
              <c:f>Лист1!$E$57:$E$61</c:f>
              <c:numCache>
                <c:formatCode>General</c:formatCode>
                <c:ptCount val="5"/>
                <c:pt idx="0">
                  <c:v>882.7</c:v>
                </c:pt>
                <c:pt idx="1">
                  <c:v>621.1</c:v>
                </c:pt>
                <c:pt idx="2">
                  <c:v>1960</c:v>
                </c:pt>
                <c:pt idx="3">
                  <c:v>2045.7</c:v>
                </c:pt>
                <c:pt idx="4">
                  <c:v>188.2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063327304278095"/>
          <c:y val="2.1800712846737999E-2"/>
          <c:w val="0.34096071645275222"/>
          <c:h val="0.9339059721207571"/>
        </c:manualLayout>
      </c:layout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0577427978E-2"/>
          <c:y val="8.1553153150411048E-2"/>
          <c:w val="0.97354461942257553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0123578302712157E-3"/>
                  <c:y val="-3.1722312437126692E-2"/>
                </c:manualLayout>
              </c:layout>
              <c:showVal val="1"/>
            </c:dLbl>
            <c:dLbl>
              <c:idx val="1"/>
              <c:layout>
                <c:manualLayout>
                  <c:x val="-1.6975065616797989E-3"/>
                  <c:y val="-1.7226206220617719E-2"/>
                </c:manualLayout>
              </c:layout>
              <c:showVal val="1"/>
            </c:dLbl>
            <c:dLbl>
              <c:idx val="2"/>
              <c:layout>
                <c:manualLayout>
                  <c:x val="-6.9444444444444597E-3"/>
                  <c:y val="-1.8396167549115595E-2"/>
                </c:manualLayout>
              </c:layout>
              <c:showVal val="1"/>
            </c:dLbl>
            <c:dLbl>
              <c:idx val="3"/>
              <c:layout>
                <c:manualLayout>
                  <c:x val="-1.3470253718285256E-2"/>
                  <c:y val="-1.691212391926018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Районный бюджет</c:v>
                </c:pt>
                <c:pt idx="1">
                  <c:v>Краевой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859.6</c:v>
                </c:pt>
                <c:pt idx="1">
                  <c:v>2138.5</c:v>
                </c:pt>
                <c:pt idx="2">
                  <c:v>2998.1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1.6820975503062201E-2"/>
                  <c:y val="-2.4550164137013688E-2"/>
                </c:manualLayout>
              </c:layout>
              <c:showVal val="1"/>
            </c:dLbl>
            <c:dLbl>
              <c:idx val="1"/>
              <c:layout>
                <c:manualLayout>
                  <c:x val="1.6203740157480325E-2"/>
                  <c:y val="-1.8158180293513865E-2"/>
                </c:manualLayout>
              </c:layout>
              <c:showVal val="1"/>
            </c:dLbl>
            <c:dLbl>
              <c:idx val="2"/>
              <c:layout>
                <c:manualLayout>
                  <c:x val="1.5875984251968547E-3"/>
                  <c:y val="-1.6912123919260183E-2"/>
                </c:manualLayout>
              </c:layout>
              <c:showVal val="1"/>
            </c:dLbl>
            <c:dLbl>
              <c:idx val="3"/>
              <c:layout>
                <c:manualLayout>
                  <c:x val="-1.0434164479440069E-3"/>
                  <c:y val="-8.884096592007348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Районный бюджет</c:v>
                </c:pt>
                <c:pt idx="1">
                  <c:v>Краевой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1123.4000000000001</c:v>
                </c:pt>
                <c:pt idx="1">
                  <c:v>12172.1</c:v>
                </c:pt>
                <c:pt idx="2">
                  <c:v>13295.5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 2018  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2.1744159324763011E-2"/>
                </c:manualLayout>
              </c:layout>
              <c:showVal val="1"/>
            </c:dLbl>
            <c:dLbl>
              <c:idx val="1"/>
              <c:layout>
                <c:manualLayout>
                  <c:x val="3.6111111111111212E-2"/>
                  <c:y val="-2.4160177027514492E-2"/>
                </c:manualLayout>
              </c:layout>
              <c:showVal val="1"/>
            </c:dLbl>
            <c:dLbl>
              <c:idx val="2"/>
              <c:layout>
                <c:manualLayout>
                  <c:x val="2.6388888888888878E-2"/>
                  <c:y val="-1.4496106216508681E-2"/>
                </c:manualLayout>
              </c:layout>
              <c:showVal val="1"/>
            </c:dLbl>
            <c:dLbl>
              <c:idx val="3"/>
              <c:layout>
                <c:manualLayout>
                  <c:x val="2.6388888888888878E-2"/>
                  <c:y val="-9.664070811005802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Районный бюджет</c:v>
                </c:pt>
                <c:pt idx="1">
                  <c:v>Краевой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1076.5999999999999</c:v>
                </c:pt>
                <c:pt idx="1">
                  <c:v>9956.1</c:v>
                </c:pt>
                <c:pt idx="2">
                  <c:v>11032.7</c:v>
                </c:pt>
              </c:numCache>
            </c:numRef>
          </c:val>
        </c:ser>
        <c:dLbls>
          <c:showVal val="1"/>
        </c:dLbls>
        <c:shape val="box"/>
        <c:axId val="100867072"/>
        <c:axId val="100868864"/>
        <c:axId val="0"/>
      </c:bar3DChart>
      <c:catAx>
        <c:axId val="1008670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100868864"/>
        <c:crosses val="autoZero"/>
        <c:auto val="1"/>
        <c:lblAlgn val="ctr"/>
        <c:lblOffset val="100"/>
      </c:catAx>
      <c:valAx>
        <c:axId val="1008688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0086707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5221128608923887E-2"/>
          <c:y val="0.17725123388116762"/>
          <c:w val="0.25999825021872264"/>
          <c:h val="0.24774492331902279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cat>
            <c:strRef>
              <c:f>Лист1!$D$42:$D$44</c:f>
              <c:strCache>
                <c:ptCount val="3"/>
                <c:pt idx="0">
                  <c:v>доход от приватизации имущества</c:v>
                </c:pt>
                <c:pt idx="1">
                  <c:v>доход от продажи движимого имущества </c:v>
                </c:pt>
                <c:pt idx="2">
                  <c:v>от сдачи в аренду муниципального имущества от арендаторов</c:v>
                </c:pt>
              </c:strCache>
            </c:strRef>
          </c:cat>
          <c:val>
            <c:numRef>
              <c:f>Лист1!$E$42:$E$44</c:f>
              <c:numCache>
                <c:formatCode>General</c:formatCode>
                <c:ptCount val="3"/>
                <c:pt idx="0">
                  <c:v>957</c:v>
                </c:pt>
                <c:pt idx="1">
                  <c:v>67.5</c:v>
                </c:pt>
                <c:pt idx="2">
                  <c:v>3282.4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4221003602339877"/>
          <c:y val="7.777340979207438E-2"/>
          <c:w val="0.33826044791319482"/>
          <c:h val="0.62738312641188065"/>
        </c:manualLayout>
      </c:layout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0577427978E-2"/>
          <c:y val="8.1553153150411048E-2"/>
          <c:w val="0.97354461942257553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 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0123578302712157E-3"/>
                  <c:y val="-3.1722312437126692E-2"/>
                </c:manualLayout>
              </c:layout>
              <c:showVal val="1"/>
            </c:dLbl>
            <c:dLbl>
              <c:idx val="1"/>
              <c:layout>
                <c:manualLayout>
                  <c:x val="-1.6975065616797989E-3"/>
                  <c:y val="-1.72262062206177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6939,3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4.1417164216035933E-3"/>
                  <c:y val="-2.8553729762223312E-2"/>
                </c:manualLayout>
              </c:layout>
              <c:showVal val="1"/>
            </c:dLbl>
            <c:dLbl>
              <c:idx val="3"/>
              <c:layout>
                <c:manualLayout>
                  <c:x val="8.7519685039370073E-3"/>
                  <c:y val="-2.65761947302658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73.599999999999994</c:v>
                </c:pt>
                <c:pt idx="1">
                  <c:v>7012.9</c:v>
                </c:pt>
                <c:pt idx="2">
                  <c:v>7012.9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3765419947506587E-2"/>
                  <c:y val="-3.1798217245268032E-2"/>
                </c:manualLayout>
              </c:layout>
              <c:showVal val="1"/>
            </c:dLbl>
            <c:dLbl>
              <c:idx val="1"/>
              <c:layout>
                <c:manualLayout>
                  <c:x val="1.8981517935258152E-2"/>
                  <c:y val="-1.8158180293513876E-2"/>
                </c:manualLayout>
              </c:layout>
              <c:showVal val="1"/>
            </c:dLbl>
            <c:dLbl>
              <c:idx val="2"/>
              <c:layout>
                <c:manualLayout>
                  <c:x val="1.6890357682443662E-2"/>
                  <c:y val="-2.4160249102885063E-2"/>
                </c:manualLayout>
              </c:layout>
              <c:showVal val="1"/>
            </c:dLbl>
            <c:dLbl>
              <c:idx val="3"/>
              <c:layout>
                <c:manualLayout>
                  <c:x val="4.3401027996500564E-2"/>
                  <c:y val="-3.062825591677028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66.3</c:v>
                </c:pt>
                <c:pt idx="1">
                  <c:v>7011.7</c:v>
                </c:pt>
                <c:pt idx="2">
                  <c:v>7078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  </c:v>
                </c:pt>
              </c:strCache>
            </c:strRef>
          </c:tx>
          <c:dLbls>
            <c:dLbl>
              <c:idx val="0"/>
              <c:layout>
                <c:manualLayout>
                  <c:x val="2.7727885373940751E-2"/>
                  <c:y val="-3.4913257507725032E-2"/>
                </c:manualLayout>
              </c:layout>
              <c:showVal val="1"/>
            </c:dLbl>
            <c:dLbl>
              <c:idx val="1"/>
              <c:layout>
                <c:manualLayout>
                  <c:x val="3.0808761526600874E-2"/>
                  <c:y val="-2.618494313079368E-2"/>
                </c:manualLayout>
              </c:layout>
              <c:showVal val="1"/>
            </c:dLbl>
            <c:dLbl>
              <c:idx val="2"/>
              <c:layout>
                <c:manualLayout>
                  <c:x val="3.8510951908251025E-2"/>
                  <c:y val="-2.036606687950618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66.3</c:v>
                </c:pt>
                <c:pt idx="1">
                  <c:v>7011.2</c:v>
                </c:pt>
                <c:pt idx="2">
                  <c:v>7077.5</c:v>
                </c:pt>
              </c:numCache>
            </c:numRef>
          </c:val>
        </c:ser>
        <c:dLbls>
          <c:showVal val="1"/>
        </c:dLbls>
        <c:shape val="box"/>
        <c:axId val="122705408"/>
        <c:axId val="122706944"/>
        <c:axId val="0"/>
      </c:bar3DChart>
      <c:catAx>
        <c:axId val="12270540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122706944"/>
        <c:crosses val="autoZero"/>
        <c:auto val="1"/>
        <c:lblAlgn val="ctr"/>
        <c:lblOffset val="100"/>
      </c:catAx>
      <c:valAx>
        <c:axId val="1227069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27054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241116645367345E-2"/>
          <c:y val="0.21502282648935742"/>
          <c:w val="0.29607025756124705"/>
          <c:h val="0.2488811263145161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0577427932E-2"/>
          <c:y val="8.1553153150411048E-2"/>
          <c:w val="0.97354461942257475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0123578302712157E-3"/>
                  <c:y val="-3.1722312437126664E-2"/>
                </c:manualLayout>
              </c:layout>
              <c:showVal val="1"/>
            </c:dLbl>
            <c:dLbl>
              <c:idx val="1"/>
              <c:layout>
                <c:manualLayout>
                  <c:x val="-1.6975065616797967E-3"/>
                  <c:y val="-1.7226206220617719E-2"/>
                </c:manualLayout>
              </c:layout>
              <c:showVal val="1"/>
            </c:dLbl>
            <c:dLbl>
              <c:idx val="2"/>
              <c:layout>
                <c:manualLayout>
                  <c:x val="-8.3333333333333367E-3"/>
                  <c:y val="-2.5644220657369942E-2"/>
                </c:manualLayout>
              </c:layout>
              <c:showVal val="1"/>
            </c:dLbl>
            <c:dLbl>
              <c:idx val="3"/>
              <c:layout>
                <c:manualLayout>
                  <c:x val="-1.3470253718285245E-2"/>
                  <c:y val="-2.4160177027514492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626.79999999999995</c:v>
                </c:pt>
                <c:pt idx="1">
                  <c:v>30349.3</c:v>
                </c:pt>
                <c:pt idx="2">
                  <c:v>43655</c:v>
                </c:pt>
                <c:pt idx="3" formatCode="General">
                  <c:v>74631.100000000006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3765419947506587E-2"/>
                  <c:y val="-3.1798217245268032E-2"/>
                </c:manualLayout>
              </c:layout>
              <c:showVal val="1"/>
            </c:dLbl>
            <c:dLbl>
              <c:idx val="1"/>
              <c:layout>
                <c:manualLayout>
                  <c:x val="1.8981517935258138E-2"/>
                  <c:y val="-1.8158180293513862E-2"/>
                </c:manualLayout>
              </c:layout>
              <c:showVal val="1"/>
            </c:dLbl>
            <c:dLbl>
              <c:idx val="2"/>
              <c:layout>
                <c:manualLayout>
                  <c:x val="3.0754265091863589E-2"/>
                  <c:y val="-2.4160177027514492E-2"/>
                </c:manualLayout>
              </c:layout>
              <c:showVal val="1"/>
            </c:dLbl>
            <c:dLbl>
              <c:idx val="3"/>
              <c:layout>
                <c:manualLayout>
                  <c:x val="3.1232502187226695E-3"/>
                  <c:y val="-1.613214970026162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288</c:v>
                </c:pt>
                <c:pt idx="1">
                  <c:v>36866.300000000003</c:v>
                </c:pt>
                <c:pt idx="2">
                  <c:v>291321.5</c:v>
                </c:pt>
                <c:pt idx="3">
                  <c:v>328475.8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</c:v>
                </c:pt>
              </c:strCache>
            </c:strRef>
          </c:tx>
          <c:dLbls>
            <c:dLbl>
              <c:idx val="0"/>
              <c:layout>
                <c:manualLayout>
                  <c:x val="3.888888888888889E-2"/>
                  <c:y val="-1.9328141622011595E-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/>
                      <a:t>288,0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416655730533701E-2"/>
                  <c:y val="-1.691231415687450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/>
                      <a:t>34 </a:t>
                    </a:r>
                    <a:r>
                      <a:rPr lang="en-US" sz="1200" b="1" dirty="0" smtClean="0"/>
                      <a:t>515,</a:t>
                    </a:r>
                    <a:r>
                      <a:rPr lang="ru-RU" sz="1200" b="1" dirty="0" smtClean="0"/>
                      <a:t>3</a:t>
                    </a:r>
                    <a:r>
                      <a:rPr lang="en-US" sz="1200" b="1" dirty="0" smtClean="0"/>
                      <a:t>0</a:t>
                    </a:r>
                    <a:endParaRPr lang="en-US" sz="1200" b="1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.05"/>
                  <c:y val="-1.6912123919260159E-2"/>
                </c:manualLayout>
              </c:layout>
              <c:showVal val="1"/>
            </c:dLbl>
            <c:dLbl>
              <c:idx val="3"/>
              <c:layout>
                <c:manualLayout>
                  <c:x val="4.8611111111111112E-2"/>
                  <c:y val="-2.8992212433017379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288</c:v>
                </c:pt>
                <c:pt idx="1">
                  <c:v>34515.300000000003</c:v>
                </c:pt>
                <c:pt idx="2">
                  <c:v>273851.2</c:v>
                </c:pt>
                <c:pt idx="3">
                  <c:v>308654.5</c:v>
                </c:pt>
              </c:numCache>
            </c:numRef>
          </c:val>
        </c:ser>
        <c:dLbls>
          <c:showVal val="1"/>
        </c:dLbls>
        <c:shape val="box"/>
        <c:axId val="123046144"/>
        <c:axId val="122888192"/>
        <c:axId val="0"/>
      </c:bar3DChart>
      <c:catAx>
        <c:axId val="1230461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122888192"/>
        <c:crosses val="autoZero"/>
        <c:auto val="1"/>
        <c:lblAlgn val="ctr"/>
        <c:lblOffset val="100"/>
      </c:catAx>
      <c:valAx>
        <c:axId val="122888192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230461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1.522112860892392E-2"/>
          <c:y val="2.7458136310577395E-2"/>
          <c:w val="0.57749825021872403"/>
          <c:h val="5.6879524801658303E-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0577427953E-2"/>
          <c:y val="8.1553153150411048E-2"/>
          <c:w val="0.97354461942257509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0123578302712157E-3"/>
                  <c:y val="-3.1722312437126678E-2"/>
                </c:manualLayout>
              </c:layout>
              <c:showVal val="1"/>
            </c:dLbl>
            <c:dLbl>
              <c:idx val="1"/>
              <c:layout>
                <c:manualLayout>
                  <c:x val="-1.6975065616797978E-3"/>
                  <c:y val="-1.7226206220617719E-2"/>
                </c:manualLayout>
              </c:layout>
              <c:showVal val="1"/>
            </c:dLbl>
            <c:dLbl>
              <c:idx val="2"/>
              <c:layout>
                <c:manualLayout>
                  <c:x val="9.7222222222222224E-3"/>
                  <c:y val="-2.5644220657369998E-2"/>
                </c:manualLayout>
              </c:layout>
              <c:showVal val="1"/>
            </c:dLbl>
            <c:dLbl>
              <c:idx val="3"/>
              <c:layout>
                <c:manualLayout>
                  <c:x val="8.7519685039370073E-3"/>
                  <c:y val="-2.65761947302658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421.5</c:v>
                </c:pt>
                <c:pt idx="1">
                  <c:v>22674</c:v>
                </c:pt>
                <c:pt idx="2">
                  <c:v>43655.1</c:v>
                </c:pt>
                <c:pt idx="3">
                  <c:v>66750.600000000006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3765419947506587E-2"/>
                  <c:y val="-3.17982172452680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208,0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8981517935258145E-2"/>
                  <c:y val="-1.815818029351386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29 752,1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6.7457349081364816E-3"/>
                  <c:y val="-1.69123141568745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288 223,6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1876749781277429E-2"/>
                  <c:y val="-1.37161319975102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318 183,7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1800.7</c:v>
                </c:pt>
                <c:pt idx="1">
                  <c:v>36866.199999999997</c:v>
                </c:pt>
                <c:pt idx="2">
                  <c:v>291321.5</c:v>
                </c:pt>
                <c:pt idx="3">
                  <c:v>329988.40000000002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20182</c:v>
                </c:pt>
              </c:strCache>
            </c:strRef>
          </c:tx>
          <c:dLbls>
            <c:dLbl>
              <c:idx val="0"/>
              <c:layout>
                <c:manualLayout>
                  <c:x val="3.8888888888888862E-2"/>
                  <c:y val="-1.93281416220115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208,0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1388888888888838E-2"/>
                  <c:y val="-2.899221243301744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28 235,4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1666666666666664E-2"/>
                  <c:y val="-7.248053108254357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270 753,4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4.1666666666666664E-2"/>
                  <c:y val="-1.93281416220115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299 196,8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Краевой бюджет</c:v>
                </c:pt>
                <c:pt idx="3">
                  <c:v>Всего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1800.7</c:v>
                </c:pt>
                <c:pt idx="1">
                  <c:v>34515.4</c:v>
                </c:pt>
                <c:pt idx="2">
                  <c:v>273851.2</c:v>
                </c:pt>
                <c:pt idx="3">
                  <c:v>310167.3</c:v>
                </c:pt>
              </c:numCache>
            </c:numRef>
          </c:val>
        </c:ser>
        <c:dLbls>
          <c:showVal val="1"/>
        </c:dLbls>
        <c:shape val="box"/>
        <c:axId val="122381440"/>
        <c:axId val="122382976"/>
        <c:axId val="0"/>
      </c:bar3DChart>
      <c:catAx>
        <c:axId val="1223814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122382976"/>
        <c:crosses val="autoZero"/>
        <c:auto val="1"/>
        <c:lblAlgn val="ctr"/>
        <c:lblOffset val="100"/>
      </c:catAx>
      <c:valAx>
        <c:axId val="12238297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2381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2.3554461942257146E-2"/>
          <c:y val="2.7458136310577395E-2"/>
          <c:w val="0.59083158355205556"/>
          <c:h val="5.6879524801658303E-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2.6455386487422825E-2"/>
          <c:y val="8.1553154289107435E-2"/>
          <c:w val="0.97354461942257586"/>
          <c:h val="0.822043745519904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2017 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4.0123578302712157E-3"/>
                  <c:y val="-3.1722312437126705E-2"/>
                </c:manualLayout>
              </c:layout>
              <c:showVal val="1"/>
            </c:dLbl>
            <c:dLbl>
              <c:idx val="1"/>
              <c:layout>
                <c:manualLayout>
                  <c:x val="-1.6975065616797998E-3"/>
                  <c:y val="-1.722620622061771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5 623,7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4.1417164216035933E-3"/>
                  <c:y val="-2.85537297622233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5 829,0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7519685039370073E-3"/>
                  <c:y val="-2.6576194730265887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General">
                  <c:v>205.3</c:v>
                </c:pt>
                <c:pt idx="1">
                  <c:v>5623.7</c:v>
                </c:pt>
                <c:pt idx="2">
                  <c:v>5829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2018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2.3765419947506587E-2"/>
                  <c:y val="-3.1798217245268032E-2"/>
                </c:manualLayout>
              </c:layout>
              <c:showVal val="1"/>
            </c:dLbl>
            <c:dLbl>
              <c:idx val="1"/>
              <c:layout>
                <c:manualLayout>
                  <c:x val="2.3602786276467638E-2"/>
                  <c:y val="-2.1067539284287385E-2"/>
                </c:manualLayout>
              </c:layout>
              <c:showVal val="1"/>
            </c:dLbl>
            <c:dLbl>
              <c:idx val="2"/>
              <c:layout>
                <c:manualLayout>
                  <c:x val="2.6132986140423912E-2"/>
                  <c:y val="-3.2888563479816356E-2"/>
                </c:manualLayout>
              </c:layout>
              <c:showVal val="1"/>
            </c:dLbl>
            <c:dLbl>
              <c:idx val="3"/>
              <c:layout>
                <c:manualLayout>
                  <c:x val="4.3401027996500564E-2"/>
                  <c:y val="-3.062825591677028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80</c:v>
                </c:pt>
                <c:pt idx="1">
                  <c:v>6177.7</c:v>
                </c:pt>
                <c:pt idx="2">
                  <c:v>6257.7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2018  </c:v>
                </c:pt>
              </c:strCache>
            </c:strRef>
          </c:tx>
          <c:dLbls>
            <c:dLbl>
              <c:idx val="0"/>
              <c:layout>
                <c:manualLayout>
                  <c:x val="2.7727885373940751E-2"/>
                  <c:y val="-3.4913257507725046E-2"/>
                </c:manualLayout>
              </c:layout>
              <c:showVal val="1"/>
            </c:dLbl>
            <c:dLbl>
              <c:idx val="1"/>
              <c:layout>
                <c:manualLayout>
                  <c:x val="3.0808761526600885E-2"/>
                  <c:y val="-2.618494313079368E-2"/>
                </c:manualLayout>
              </c:layout>
              <c:showVal val="1"/>
            </c:dLbl>
            <c:dLbl>
              <c:idx val="2"/>
              <c:layout>
                <c:manualLayout>
                  <c:x val="4.775358036623141E-2"/>
                  <c:y val="-3.200381938208122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Бюджеты поселений</c:v>
                </c:pt>
                <c:pt idx="1">
                  <c:v>Районный бюджет</c:v>
                </c:pt>
                <c:pt idx="2">
                  <c:v>Всего</c:v>
                </c:pt>
              </c:strCache>
            </c:strRef>
          </c:cat>
          <c:val>
            <c:numRef>
              <c:f>Лист1!$D$2:$D$4</c:f>
              <c:numCache>
                <c:formatCode>#,##0.00</c:formatCode>
                <c:ptCount val="3"/>
                <c:pt idx="0">
                  <c:v>80</c:v>
                </c:pt>
                <c:pt idx="1">
                  <c:v>6160.4</c:v>
                </c:pt>
                <c:pt idx="2">
                  <c:v>6240.4</c:v>
                </c:pt>
              </c:numCache>
            </c:numRef>
          </c:val>
        </c:ser>
        <c:dLbls>
          <c:showVal val="1"/>
        </c:dLbls>
        <c:shape val="box"/>
        <c:axId val="123812864"/>
        <c:axId val="123835136"/>
        <c:axId val="0"/>
      </c:bar3DChart>
      <c:catAx>
        <c:axId val="1238128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="1">
                <a:latin typeface="+mj-lt"/>
              </a:defRPr>
            </a:pPr>
            <a:endParaRPr lang="ru-RU"/>
          </a:p>
        </c:txPr>
        <c:crossAx val="123835136"/>
        <c:crosses val="autoZero"/>
        <c:auto val="1"/>
        <c:lblAlgn val="ctr"/>
        <c:lblOffset val="100"/>
      </c:catAx>
      <c:valAx>
        <c:axId val="1238351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38128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2241116645367345E-2"/>
          <c:y val="0.21502282648935742"/>
          <c:w val="0.29607025756124716"/>
          <c:h val="0.24888112631451617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</cdr:x>
      <cdr:y>0.75342</cdr:y>
    </cdr:from>
    <cdr:to>
      <cdr:x>0.25588</cdr:x>
      <cdr:y>0.80821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91680" y="3960440"/>
          <a:ext cx="648116" cy="288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100%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0.24013</cdr:x>
      <cdr:y>0.68493</cdr:y>
    </cdr:from>
    <cdr:to>
      <cdr:x>0.31101</cdr:x>
      <cdr:y>0.73972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95736" y="3600400"/>
          <a:ext cx="648127" cy="288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95,8%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0.23582</cdr:x>
      <cdr:y>0.72584</cdr:y>
    </cdr:from>
    <cdr:to>
      <cdr:x>0.31915</cdr:x>
      <cdr:y>0.78063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3168352"/>
          <a:ext cx="687006" cy="2391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100%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0.80354</cdr:x>
      <cdr:y>0.08248</cdr:y>
    </cdr:from>
    <cdr:to>
      <cdr:x>0.88687</cdr:x>
      <cdr:y>0.13727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624736" y="360040"/>
          <a:ext cx="687006" cy="23916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>
              <a:lumMod val="8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99,9%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0.185</cdr:x>
      <cdr:y>0.72603</cdr:y>
    </cdr:from>
    <cdr:to>
      <cdr:x>0.26833</cdr:x>
      <cdr:y>0.78082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91680" y="3816424"/>
          <a:ext cx="761970" cy="288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100%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0.11413</cdr:x>
      <cdr:y>0.86301</cdr:y>
    </cdr:from>
    <cdr:to>
      <cdr:x>0.20863</cdr:x>
      <cdr:y>0.94521</cdr:y>
    </cdr:to>
    <cdr:sp macro="" textlink="">
      <cdr:nvSpPr>
        <cdr:cNvPr id="3" name="Стрелка вправо 2"/>
        <cdr:cNvSpPr/>
      </cdr:nvSpPr>
      <cdr:spPr>
        <a:xfrm xmlns:a="http://schemas.openxmlformats.org/drawingml/2006/main">
          <a:off x="1043608" y="4536504"/>
          <a:ext cx="864096" cy="432048"/>
        </a:xfrm>
        <a:prstGeom xmlns:a="http://schemas.openxmlformats.org/drawingml/2006/main" prst="rightArrow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accent6"/>
              </a:solidFill>
            </a:rPr>
            <a:t>-54 %</a:t>
          </a:r>
          <a:endParaRPr lang="ru-RU" sz="1200" b="1" dirty="0">
            <a:solidFill>
              <a:schemeClr val="accent6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0.185</cdr:x>
      <cdr:y>0.72603</cdr:y>
    </cdr:from>
    <cdr:to>
      <cdr:x>0.26833</cdr:x>
      <cdr:y>0.78082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691680" y="3816424"/>
          <a:ext cx="761970" cy="288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100%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0.23582</cdr:x>
      <cdr:y>0.72584</cdr:y>
    </cdr:from>
    <cdr:to>
      <cdr:x>0.31915</cdr:x>
      <cdr:y>0.78063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3168352"/>
          <a:ext cx="687006" cy="23916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8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100%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0.82101</cdr:x>
      <cdr:y>0.06599</cdr:y>
    </cdr:from>
    <cdr:to>
      <cdr:x>0.90434</cdr:x>
      <cdr:y>0.12078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68752" y="288032"/>
          <a:ext cx="687006" cy="23916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25400" cap="flat" cmpd="sng" algn="ctr">
          <a:solidFill>
            <a:sysClr val="window" lastClr="FFFFFF">
              <a:lumMod val="8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99,7%</a:t>
          </a:r>
          <a:endParaRPr lang="ru-RU" sz="12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86E3-1A57-4569-9632-747F84786571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EF7B9-9D11-4DD5-BEE0-D1E122D0D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93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203"/>
              </a:lnSpc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46E1B-1360-48A4-B07E-007C3AD3AC3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4215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C7C3-CCBA-4109-A66A-7AAE4DD1979A}" type="datetimeFigureOut">
              <a:rPr lang="ru-RU" smtClean="0"/>
              <a:pPr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79E7-3D5A-43BF-B64D-4D9EB1F2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4443412" y="-4443412"/>
            <a:ext cx="257175" cy="9144000"/>
            <a:chOff x="0" y="-6"/>
            <a:chExt cx="437" cy="432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3076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307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sp>
        <p:nvSpPr>
          <p:cNvPr id="3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71600" y="1844824"/>
            <a:ext cx="7700392" cy="190207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6600"/>
                </a:solidFill>
              </a:rPr>
              <a:t>Об исполнении муниципальных программ  </a:t>
            </a:r>
            <a:r>
              <a:rPr lang="ru-RU" sz="3200" b="1" dirty="0" smtClean="0">
                <a:solidFill>
                  <a:srgbClr val="006600"/>
                </a:solidFill>
              </a:rPr>
              <a:t>Нытвенского </a:t>
            </a:r>
            <a:r>
              <a:rPr lang="ru-RU" sz="3200" b="1" dirty="0">
                <a:solidFill>
                  <a:srgbClr val="006600"/>
                </a:solidFill>
              </a:rPr>
              <a:t>муниципального района </a:t>
            </a:r>
            <a:r>
              <a:rPr lang="ru-RU" sz="3200" b="1" dirty="0" smtClean="0">
                <a:solidFill>
                  <a:srgbClr val="006600"/>
                </a:solidFill>
              </a:rPr>
              <a:t>за </a:t>
            </a:r>
            <a:r>
              <a:rPr lang="ru-RU" sz="3200" b="1" dirty="0">
                <a:solidFill>
                  <a:srgbClr val="006600"/>
                </a:solidFill>
              </a:rPr>
              <a:t>2018 год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5085184"/>
            <a:ext cx="57241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rgbClr val="003300"/>
                </a:solidFill>
              </a:rPr>
              <a:t>Докладчик: Блинов Андрей Сергеевич,</a:t>
            </a: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rgbClr val="003300"/>
                </a:solidFill>
              </a:rPr>
              <a:t>заместитель главы администрации района по инфраструктуре, председатель Нытвенского районного комитета по управлению имуществом</a:t>
            </a: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 rot="5400000">
            <a:off x="4443412" y="-4443412"/>
            <a:ext cx="257175" cy="9144000"/>
            <a:chOff x="0" y="-6"/>
            <a:chExt cx="437" cy="4329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8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7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4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6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9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ÐÐ°ÑÑÐ¸Ð½ÐºÐ¸ Ð¿Ð¾ Ð·Ð°Ð¿ÑÐ¾ÑÑ Ð¾ÑÐµÐ½ÐºÐ° ÑÑÐ½Ð¾ÑÐ½Ð¾Ð¹ ÑÑÐ¾Ð¸Ð¼Ð¾ÑÑÐ¸ ÐºÐ²Ð°ÑÑÐ¸ÑÑ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5157192"/>
            <a:ext cx="1912397" cy="1412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Подпрограмма «Управление муниципальным имуществом Нытвенского муниципального района»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10634"/>
            <a:ext cx="4608512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Оценка рыночной стоимости права на заключение договора аренды муниципального имущества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технических планов на 84 автомобильных дороги с целью постановки на кадастровый учет и регистрации муниципальной собственности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3568" y="4365104"/>
            <a:ext cx="2428029" cy="140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1700808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Содержание имущества Нытвенского муниципального района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604681"/>
            <a:ext cx="4427984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взносов за капитальный ремонт общего имущества многоквартирных домов, за нежилые помещения находящиеся в муниципальной собственности района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Оплата за отопление и содержание муниципального имущества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4431157"/>
            <a:ext cx="3241250" cy="192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512" y="16288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Оптимизация состава имущества Нытвенского муниципального района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2360" y="11967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1196752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3707904" y="1700808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317,0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>
            <a:off x="8028384" y="1700808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759,6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10" name="AutoShape 2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Подпрограмма «Управление муниципальным имуществом Нытвенского муниципального района»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212976"/>
            <a:ext cx="4392488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Предоставление жилья для детей-сирот (предоставлено 12 квартир)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Содержание  специализированного жилищного фонда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23528" y="1556792"/>
            <a:ext cx="41044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Предоставление и содержание жилых помещений специализированного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жилищного фонда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для детей-сирот  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2360" y="11967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1196752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3779912" y="1988840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9956,1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10" name="AutoShape 2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76538" y="422108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2842" y="1700808"/>
            <a:ext cx="3063614" cy="17281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48746" y="3356992"/>
            <a:ext cx="240088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Подпрограмма «Управление муниципальным имуществом Нытвенского муниципального района»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700808"/>
            <a:ext cx="3312368" cy="1018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Доход от использования  и реализации муниципального имущества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7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512" y="1628800"/>
            <a:ext cx="43924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Предоставление жилых помещений специализированного жилого фонда для детей-сирот, детей, оставшихся без попечения родителей, лицам из их числа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36096" y="2852936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1196752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1124744"/>
            <a:ext cx="4114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971600" y="3068960"/>
            <a:ext cx="1800200" cy="136815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Предоставлено </a:t>
            </a:r>
            <a:r>
              <a:rPr lang="ru-RU" sz="1400" dirty="0" smtClean="0">
                <a:solidFill>
                  <a:schemeClr val="tx1"/>
                </a:solidFill>
              </a:rPr>
              <a:t>12 квартир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11760" y="3861048"/>
            <a:ext cx="1619672" cy="93610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Исполнение плана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100 %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44" name="Диаграмма 43"/>
          <p:cNvGraphicFramePr/>
          <p:nvPr/>
        </p:nvGraphicFramePr>
        <p:xfrm>
          <a:off x="4644008" y="2780928"/>
          <a:ext cx="4104456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5148064" y="4437112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3282,4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0152" y="3933056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957,0</a:t>
            </a:r>
            <a:endParaRPr lang="ru-RU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6570856" y="4211796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67,6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4860032" y="544522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Всего поступило - 4307,0</a:t>
            </a:r>
          </a:p>
        </p:txBody>
      </p:sp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Подпрограмма «Обеспечение реализации 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812360" y="11967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1196752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95536" y="1268760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Обеспечение эффективной деятельности органов местного самоуправления в сфере управления и распоряжения земельными ресурсами и муниципальным имуществом Нытвенского муниципального района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7956376" y="1844824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7077,5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graphicFrame>
        <p:nvGraphicFramePr>
          <p:cNvPr id="2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1018352"/>
              </p:ext>
            </p:extLst>
          </p:nvPr>
        </p:nvGraphicFramePr>
        <p:xfrm>
          <a:off x="467544" y="2204864"/>
          <a:ext cx="8244408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4860032" y="2636912"/>
            <a:ext cx="687006" cy="2391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99,9%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5"/>
          <p:cNvSpPr>
            <a:spLocks noChangeArrowheads="1"/>
          </p:cNvSpPr>
          <p:nvPr/>
        </p:nvSpPr>
        <p:spPr bwMode="auto">
          <a:xfrm>
            <a:off x="6228184" y="5517232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28184" y="544522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+ 1%</a:t>
            </a:r>
            <a:endParaRPr lang="ru-RU" sz="1200" b="1" dirty="0"/>
          </a:p>
        </p:txBody>
      </p:sp>
      <p:sp>
        <p:nvSpPr>
          <p:cNvPr id="37" name="AutoShape 45"/>
          <p:cNvSpPr>
            <a:spLocks noChangeArrowheads="1"/>
          </p:cNvSpPr>
          <p:nvPr/>
        </p:nvSpPr>
        <p:spPr bwMode="auto">
          <a:xfrm>
            <a:off x="1471464" y="6059388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471464" y="5987380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- 10%</a:t>
            </a:r>
            <a:endParaRPr lang="ru-RU" sz="1200" b="1" dirty="0"/>
          </a:p>
        </p:txBody>
      </p:sp>
      <p:sp>
        <p:nvSpPr>
          <p:cNvPr id="39" name="AutoShape 45"/>
          <p:cNvSpPr>
            <a:spLocks noChangeArrowheads="1"/>
          </p:cNvSpPr>
          <p:nvPr/>
        </p:nvSpPr>
        <p:spPr bwMode="auto">
          <a:xfrm>
            <a:off x="3851920" y="5517232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3851920" y="544522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 </a:t>
            </a:r>
            <a:r>
              <a:rPr lang="ru-RU" sz="1400" b="1" dirty="0" smtClean="0">
                <a:solidFill>
                  <a:srgbClr val="FF6600"/>
                </a:solidFill>
              </a:rPr>
              <a:t>+1%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6600"/>
                </a:solidFill>
              </a:rPr>
              <a:t>МУНИЦИПАЛЬНАЯ ПРОГРАММА </a:t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>" Строительство, реконструкция и приведение в нормативное состояние объектов общественной инфраструктуры Нытвенского муниципального района"</a:t>
            </a:r>
            <a:r>
              <a:rPr lang="ru-RU" sz="3200" b="1" i="1" dirty="0"/>
              <a:t/>
            </a:r>
            <a:br>
              <a:rPr lang="ru-RU" sz="3200" b="1" i="1" dirty="0"/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 rot="5400000">
            <a:off x="4443412" y="-4443412"/>
            <a:ext cx="257175" cy="9144000"/>
            <a:chOff x="0" y="-6"/>
            <a:chExt cx="437" cy="432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3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291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8208912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населения на территории Нытвенского муниципального района, путем развития транспортной, инженерной и общественной инфраструктуры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44824"/>
            <a:ext cx="2060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  <a:r>
              <a:rPr lang="ru-RU" sz="2000" b="1" dirty="0" smtClean="0">
                <a:solidFill>
                  <a:srgbClr val="006600"/>
                </a:solidFill>
              </a:rPr>
              <a:t>: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3933056"/>
            <a:ext cx="8280920" cy="20313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Поддержание муниципальных дорог в нормативном состоянии  проживающих в сельской местности»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и капитальный ремонт муниципальных автомобильных дорог и сооружений на них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муниципальных автомобильных дорог и сооружений на них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по дорожной деятельности в отношении автомобильных дорог местного значения»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04664"/>
            <a:ext cx="4285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6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95536" y="1844824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536" y="2276872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объектов инженерной инфраструктуры и социальной сферы муниципального района, городских и сельских поселений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852936"/>
            <a:ext cx="648072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объектов социальной сферы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объектов коммунальной сферы         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350100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инфраструктура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593467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реализации муниципальной программы»</a:t>
            </a:r>
          </a:p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6309320"/>
            <a:ext cx="730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деятельности казенных учреждений»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020272" y="26369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3 217,3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07904" y="3501008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6600"/>
                </a:solidFill>
              </a:rPr>
              <a:t>299 196, 8</a:t>
            </a:r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56176" y="623731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6 240,4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563888" y="3501008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732240" y="2636912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868144" y="6237312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883888062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296144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Расходы направленные на реализацию </a:t>
            </a:r>
            <a:b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за </a:t>
            </a:r>
            <a:r>
              <a:rPr lang="ru-RU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869160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93,6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198884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8384" y="162880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5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12360" y="9807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трелка вправо 19"/>
          <p:cNvSpPr/>
          <p:nvPr/>
        </p:nvSpPr>
        <p:spPr>
          <a:xfrm>
            <a:off x="3131840" y="5805264"/>
            <a:ext cx="864096" cy="43204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/>
                </a:solidFill>
              </a:rPr>
              <a:t>+14 %</a:t>
            </a:r>
            <a:endParaRPr lang="ru-RU" sz="1200" b="1" dirty="0">
              <a:solidFill>
                <a:schemeClr val="accent6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328084" y="5805264"/>
            <a:ext cx="864096" cy="43204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/>
                </a:solidFill>
              </a:rPr>
              <a:t>+527 %</a:t>
            </a:r>
            <a:endParaRPr lang="ru-RU" sz="1200" b="1" dirty="0">
              <a:solidFill>
                <a:schemeClr val="accent6"/>
              </a:solidFill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7297588" y="5805264"/>
            <a:ext cx="864096" cy="43204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/>
                </a:solidFill>
              </a:rPr>
              <a:t>+313 %</a:t>
            </a:r>
            <a:endParaRPr lang="ru-RU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83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«Развитие объектов инженерной инфраструктуры и социальной сферы муниципального района,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городских </a:t>
            </a:r>
            <a:r>
              <a:rPr lang="ru-RU" sz="2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сельских поселений»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460851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здания по адресу г.Нытва, ул. Карла Маркса,70 (Дом купца П.С. Кольцова)</a:t>
            </a: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главного фасад а здания отдела ЗАГС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по адресу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г.Нытва, ул. К.Маркса,78б</a:t>
            </a:r>
          </a:p>
          <a:p>
            <a:pPr marL="342900" lvl="0" indent="-342900" algn="just">
              <a:lnSpc>
                <a:spcPts val="165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Капитальный ремонт кровли здания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 «ДК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С»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lnSpc>
                <a:spcPts val="165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Установка газовых котлов наружного исполнения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для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теплоснабжения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/с д.Шумиха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50779"/>
            <a:ext cx="4796996" cy="24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16016" y="1700808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Развитие объектов </a:t>
            </a:r>
            <a:endParaRPr lang="ru-RU" sz="2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коммунальной </a:t>
            </a:r>
            <a:r>
              <a:rPr lang="ru-RU" sz="2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сферы"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564904"/>
            <a:ext cx="4427984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>
              <a:lnSpc>
                <a:spcPts val="1650"/>
              </a:lnSpc>
            </a:pPr>
            <a:endParaRPr lang="ru-RU" sz="1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наружного освещения в д. Н.Гаревая,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д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Конино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с.Чекмени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д.Дыбки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Чекменевского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СП</a:t>
            </a:r>
          </a:p>
          <a:p>
            <a:pPr lvl="0" algn="ctr">
              <a:lnSpc>
                <a:spcPts val="165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65525"/>
            <a:ext cx="32670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14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512" y="1628800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"Развитие объектов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социальной сферы"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2360" y="11967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99592" y="1484784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3563888" y="1700808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2890,3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>
            <a:off x="8028384" y="1700808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327,0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6742700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2961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Подпрограмма «Дорожная инфраструктура»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869160"/>
            <a:ext cx="79208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94,9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2132856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162880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94 %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5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12360" y="9807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1115616" y="5805264"/>
            <a:ext cx="864096" cy="43204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/>
                </a:solidFill>
              </a:rPr>
              <a:t>-50,6%</a:t>
            </a:r>
            <a:endParaRPr lang="ru-RU" sz="1200" b="1" dirty="0">
              <a:solidFill>
                <a:schemeClr val="accent6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383868" y="5805264"/>
            <a:ext cx="864096" cy="43204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/>
                </a:solidFill>
              </a:rPr>
              <a:t>+24,5 %</a:t>
            </a:r>
            <a:endParaRPr lang="ru-RU" sz="1200" b="1" dirty="0">
              <a:solidFill>
                <a:schemeClr val="accent6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328084" y="5805264"/>
            <a:ext cx="864096" cy="43204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/>
                </a:solidFill>
              </a:rPr>
              <a:t>+520 %</a:t>
            </a:r>
            <a:endParaRPr lang="ru-RU" sz="1200" b="1" dirty="0">
              <a:solidFill>
                <a:schemeClr val="accent6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7308304" y="5805264"/>
            <a:ext cx="864096" cy="432048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chemeClr val="accent6"/>
                </a:solidFill>
              </a:rPr>
              <a:t>+348 %</a:t>
            </a:r>
            <a:endParaRPr lang="ru-RU" sz="1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11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2961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Подпрограмма «Дорожная инфраструктура»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5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ject 31"/>
          <p:cNvSpPr txBox="1"/>
          <p:nvPr/>
        </p:nvSpPr>
        <p:spPr>
          <a:xfrm>
            <a:off x="226232" y="1196752"/>
            <a:ext cx="2520280" cy="15121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024">
              <a:lnSpc>
                <a:spcPts val="1605"/>
              </a:lnSpc>
              <a:spcBef>
                <a:spcPts val="8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024">
              <a:lnSpc>
                <a:spcPts val="1605"/>
              </a:lnSpc>
              <a:spcBef>
                <a:spcPts val="8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"Поддержание муниципальных дорог в нормативном состоянии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sz="1400" dirty="0">
              <a:solidFill>
                <a:srgbClr val="49494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ject 31"/>
          <p:cNvSpPr txBox="1"/>
          <p:nvPr/>
        </p:nvSpPr>
        <p:spPr>
          <a:xfrm>
            <a:off x="3131840" y="1196752"/>
            <a:ext cx="2664296" cy="15121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noAutofit/>
          </a:bodyPr>
          <a:lstStyle/>
          <a:p>
            <a:pPr algn="ctr" defTabSz="914024">
              <a:lnSpc>
                <a:spcPts val="1605"/>
              </a:lnSpc>
              <a:spcBef>
                <a:spcPts val="80"/>
              </a:spcBef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024">
              <a:lnSpc>
                <a:spcPts val="1605"/>
              </a:lnSpc>
              <a:spcBef>
                <a:spcPts val="8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«Реконструкция и капитальный ремонт муниципальных автомобильных дорог и сооружений на них»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ject 31"/>
          <p:cNvSpPr txBox="1"/>
          <p:nvPr/>
        </p:nvSpPr>
        <p:spPr>
          <a:xfrm>
            <a:off x="6012160" y="1196752"/>
            <a:ext cx="2880320" cy="151216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ctr">
            <a:noAutofit/>
          </a:bodyPr>
          <a:lstStyle/>
          <a:p>
            <a:pPr marL="342900" indent="-342900"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Ремонт муниципальных автомобильных дорог и сооружений на них» и Полномочия по дорожной деятельности в отношении автомобильных дорог местного значения</a:t>
            </a:r>
          </a:p>
        </p:txBody>
      </p:sp>
      <p:sp>
        <p:nvSpPr>
          <p:cNvPr id="22" name="object 31"/>
          <p:cNvSpPr txBox="1"/>
          <p:nvPr/>
        </p:nvSpPr>
        <p:spPr>
          <a:xfrm>
            <a:off x="226232" y="2816932"/>
            <a:ext cx="2520280" cy="12241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 defTabSz="914024">
              <a:lnSpc>
                <a:spcPts val="1605"/>
              </a:lnSpc>
              <a:spcBef>
                <a:spcPts val="80"/>
              </a:spcBef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Реализуются мероприятия: </a:t>
            </a:r>
          </a:p>
          <a:p>
            <a:pPr marL="342900" indent="-342900" defTabSz="914024">
              <a:lnSpc>
                <a:spcPts val="1605"/>
              </a:lnSpc>
              <a:spcBef>
                <a:spcPts val="80"/>
              </a:spcBef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Содержание муниципальных дорог</a:t>
            </a:r>
          </a:p>
          <a:p>
            <a:pPr marL="342900" indent="-342900" defTabSz="914024">
              <a:lnSpc>
                <a:spcPts val="1605"/>
              </a:lnSpc>
              <a:spcBef>
                <a:spcPts val="80"/>
              </a:spcBef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Разработка и доработка технической документации по автомобильным дорогам</a:t>
            </a:r>
          </a:p>
          <a:p>
            <a:pPr marL="342900" indent="-342900" algn="ctr" defTabSz="914024">
              <a:lnSpc>
                <a:spcPts val="1605"/>
              </a:lnSpc>
              <a:spcBef>
                <a:spcPts val="80"/>
              </a:spcBef>
              <a:buAutoNum type="arabicPeriod"/>
            </a:pPr>
            <a:endPara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6232" y="4149080"/>
            <a:ext cx="2520280" cy="12241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024">
              <a:lnSpc>
                <a:spcPts val="1605"/>
              </a:lnSpc>
              <a:spcBef>
                <a:spcPts val="80"/>
              </a:spcBef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Содержится 278,1 км. Дорог Нытвенского муниципального района, разработаны паспорта на дороги и схемы организации движения .Всего использовано средств на эти цели      17 272,1 тыс.руб.</a:t>
            </a:r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445224"/>
            <a:ext cx="25670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131840" y="2816932"/>
            <a:ext cx="2664296" cy="12241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Выполнены два мероприятия 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автодороги «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Сукманы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-Уральский» и мост через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р.Сырка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ремонт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водпропускной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трубы на а/д Нытва-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Н.Гаревая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4149080"/>
            <a:ext cx="2664296" cy="122413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Отремонтировано 1,1 км.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Потрачено средств 56 076,4 тыс.руб.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68156"/>
            <a:ext cx="2664296" cy="127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bject 31"/>
          <p:cNvSpPr txBox="1"/>
          <p:nvPr/>
        </p:nvSpPr>
        <p:spPr>
          <a:xfrm>
            <a:off x="6012160" y="2816932"/>
            <a:ext cx="2880320" cy="20162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Выполнены ремонты дорог</a:t>
            </a:r>
            <a:r>
              <a:rPr lang="ru-RU" sz="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Нытва-Новоильинский,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Сукманы-Уральский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Волеги-Чайковская-Луговая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Мокино-Майский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Н.Гаревая-Соснова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Мокино-Кошели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Нытва-Белобородового-Косинцы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», улица Торговая в г.Нытва, дороги Новоильинского ГП  и др.работ.</a:t>
            </a:r>
          </a:p>
        </p:txBody>
      </p:sp>
      <p:sp>
        <p:nvSpPr>
          <p:cNvPr id="29" name="object 31"/>
          <p:cNvSpPr txBox="1"/>
          <p:nvPr/>
        </p:nvSpPr>
        <p:spPr>
          <a:xfrm>
            <a:off x="6029461" y="4941168"/>
            <a:ext cx="2863018" cy="6480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Отремонтировано  26,8 км.  </a:t>
            </a:r>
          </a:p>
          <a:p>
            <a:pPr marL="342900" indent="-342900"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Потрачено средств 225 848,3 тыс.руб.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460" y="5661248"/>
            <a:ext cx="2863019" cy="1082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580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6600"/>
                </a:solidFill>
              </a:rPr>
              <a:t>Муниципальная программа </a:t>
            </a:r>
            <a:br>
              <a:rPr lang="ru-RU" sz="3200" b="1" i="1" dirty="0" smtClean="0">
                <a:solidFill>
                  <a:srgbClr val="006600"/>
                </a:solidFill>
              </a:rPr>
            </a:br>
            <a:r>
              <a:rPr lang="ru-RU" sz="3200" b="1" i="1" dirty="0" smtClean="0">
                <a:solidFill>
                  <a:srgbClr val="006600"/>
                </a:solidFill>
              </a:rPr>
              <a:t>"</a:t>
            </a:r>
            <a:r>
              <a:rPr lang="ru-RU" sz="3200" dirty="0" smtClean="0">
                <a:solidFill>
                  <a:srgbClr val="006600"/>
                </a:solidFill>
              </a:rPr>
              <a:t> </a:t>
            </a:r>
            <a:r>
              <a:rPr lang="ru-RU" sz="3200" b="1" i="1" dirty="0" smtClean="0">
                <a:solidFill>
                  <a:srgbClr val="006600"/>
                </a:solidFill>
              </a:rPr>
              <a:t>Управление земельными ресурсами и муниципальным имуществом Нытвенского муниципального района"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 rot="5400000">
            <a:off x="4443412" y="-4443412"/>
            <a:ext cx="257175" cy="9144000"/>
            <a:chOff x="0" y="-6"/>
            <a:chExt cx="437" cy="432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3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«Обеспечение реализации муниципальной программы»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812360" y="11967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1196752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395536" y="1268760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Обеспечение реализации мероприятий программы, в соответствии с установленными сроками;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Эффективная реализация принимаемых полномочий.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1018352"/>
              </p:ext>
            </p:extLst>
          </p:nvPr>
        </p:nvGraphicFramePr>
        <p:xfrm>
          <a:off x="611560" y="2060848"/>
          <a:ext cx="8244408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4716016" y="2492896"/>
            <a:ext cx="687006" cy="23916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99,4%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5"/>
          <p:cNvSpPr>
            <a:spLocks noChangeArrowheads="1"/>
          </p:cNvSpPr>
          <p:nvPr/>
        </p:nvSpPr>
        <p:spPr bwMode="auto">
          <a:xfrm>
            <a:off x="6228184" y="5517232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46"/>
          <p:cNvSpPr txBox="1">
            <a:spLocks noChangeArrowheads="1"/>
          </p:cNvSpPr>
          <p:nvPr/>
        </p:nvSpPr>
        <p:spPr bwMode="auto">
          <a:xfrm>
            <a:off x="6228184" y="5445224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+ 7%</a:t>
            </a:r>
            <a:endParaRPr lang="ru-RU" sz="1200" b="1" dirty="0"/>
          </a:p>
        </p:txBody>
      </p:sp>
      <p:sp>
        <p:nvSpPr>
          <p:cNvPr id="37" name="AutoShape 45"/>
          <p:cNvSpPr>
            <a:spLocks noChangeArrowheads="1"/>
          </p:cNvSpPr>
          <p:nvPr/>
        </p:nvSpPr>
        <p:spPr bwMode="auto">
          <a:xfrm>
            <a:off x="1763688" y="5949280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1763688" y="5877272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- 61%</a:t>
            </a:r>
            <a:endParaRPr lang="ru-RU" sz="1200" b="1" dirty="0"/>
          </a:p>
        </p:txBody>
      </p:sp>
      <p:sp>
        <p:nvSpPr>
          <p:cNvPr id="39" name="AutoShape 45"/>
          <p:cNvSpPr>
            <a:spLocks noChangeArrowheads="1"/>
          </p:cNvSpPr>
          <p:nvPr/>
        </p:nvSpPr>
        <p:spPr bwMode="auto">
          <a:xfrm>
            <a:off x="3851920" y="5517232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" name="Text Box 46"/>
          <p:cNvSpPr txBox="1">
            <a:spLocks noChangeArrowheads="1"/>
          </p:cNvSpPr>
          <p:nvPr/>
        </p:nvSpPr>
        <p:spPr bwMode="auto">
          <a:xfrm>
            <a:off x="3851920" y="5445224"/>
            <a:ext cx="6351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+9,5%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5576" y="0"/>
            <a:ext cx="8009165" cy="980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32656"/>
            <a:ext cx="7912865" cy="861774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«Обеспечение реализации муниципальной программы»</a:t>
            </a:r>
          </a:p>
        </p:txBody>
      </p:sp>
      <p:sp>
        <p:nvSpPr>
          <p:cNvPr id="19" name="object 31"/>
          <p:cNvSpPr txBox="1"/>
          <p:nvPr/>
        </p:nvSpPr>
        <p:spPr>
          <a:xfrm>
            <a:off x="1835696" y="3429000"/>
            <a:ext cx="5544616" cy="1800200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 defTabSz="914024">
              <a:lnSpc>
                <a:spcPts val="1605"/>
              </a:lnSpc>
              <a:spcBef>
                <a:spcPts val="80"/>
              </a:spcBef>
            </a:pPr>
            <a:endParaRPr lang="ru-RU" sz="1100" dirty="0">
              <a:solidFill>
                <a:srgbClr val="494947"/>
              </a:solidFill>
              <a:cs typeface="Calibri"/>
            </a:endParaRPr>
          </a:p>
          <a:p>
            <a:pPr marL="252000" algn="just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marL="252000" algn="just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направлены на решение задач по обеспечение реализации основных мероприятий Программы, подпрограмм в соответствии с установленными сроками, эффективной реализации полномочий. </a:t>
            </a:r>
          </a:p>
          <a:p>
            <a:pPr marL="252000" algn="just">
              <a:spcBef>
                <a:spcPts val="60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051720" y="1340768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20" name="object 31"/>
          <p:cNvSpPr txBox="1"/>
          <p:nvPr/>
        </p:nvSpPr>
        <p:spPr>
          <a:xfrm>
            <a:off x="251520" y="1844824"/>
            <a:ext cx="3024336" cy="1008112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>
            <a:noAutofit/>
          </a:bodyPr>
          <a:lstStyle/>
          <a:p>
            <a:pPr algn="ctr" defTabSz="914024">
              <a:lnSpc>
                <a:spcPts val="1605"/>
              </a:lnSpc>
              <a:spcBef>
                <a:spcPts val="80"/>
              </a:spcBef>
            </a:pP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024">
              <a:lnSpc>
                <a:spcPts val="1900"/>
              </a:lnSpc>
              <a:spcBef>
                <a:spcPts val="80"/>
              </a:spcBef>
              <a:spcAft>
                <a:spcPts val="1200"/>
              </a:spcAft>
            </a:pPr>
            <a:r>
              <a:rPr lang="ru-RU" sz="2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«Обеспечение деятельности казенных учреждений»</a:t>
            </a: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1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6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812360" y="83671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92080" y="1340768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algn="just">
              <a:spcBef>
                <a:spcPts val="600"/>
              </a:spcBef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 </a:t>
            </a:r>
          </a:p>
          <a:p>
            <a:pPr marL="25200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Содержание казенных учреждений </a:t>
            </a:r>
          </a:p>
          <a:p>
            <a:pPr marL="25200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Администрирование отдельных государственных полномочий в сфере дорожной деятельности» </a:t>
            </a:r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3347864" y="1628800"/>
            <a:ext cx="1944216" cy="151216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6 240,4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3779912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99,7%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49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006600"/>
                </a:solidFill>
              </a:rPr>
              <a:t>МУНИЦИПАЛЬНАЯ ПРОГРАММА </a:t>
            </a:r>
            <a:br>
              <a:rPr lang="ru-RU" sz="3200" b="1" i="1" dirty="0">
                <a:solidFill>
                  <a:srgbClr val="006600"/>
                </a:solidFill>
              </a:rPr>
            </a:br>
            <a:r>
              <a:rPr lang="ru-RU" sz="3200" b="1" i="1" dirty="0">
                <a:solidFill>
                  <a:srgbClr val="006600"/>
                </a:solidFill>
              </a:rPr>
              <a:t>«Охрана окружающей среды на территории Нытвенского муниципального района"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 rot="5400000">
            <a:off x="4443412" y="-4443412"/>
            <a:ext cx="257175" cy="9144000"/>
            <a:chOff x="0" y="-6"/>
            <a:chExt cx="437" cy="432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2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0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3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0180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7833524"/>
              </p:ext>
            </p:extLst>
          </p:nvPr>
        </p:nvGraphicFramePr>
        <p:xfrm>
          <a:off x="1169876" y="1412776"/>
          <a:ext cx="6804248" cy="530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29614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«Охрана окружающей среды на территории  Нытвенского муниципального района»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1700808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5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12360" y="9807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3275856" y="5588446"/>
            <a:ext cx="864096" cy="576064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6"/>
                </a:solidFill>
              </a:rPr>
              <a:t>+32 %</a:t>
            </a:r>
            <a:endParaRPr lang="ru-RU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6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4"/>
            <a:ext cx="792088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экологической безопасности, сохранение природных экосистем и формирование природоохранного сознания у населения Нытвенского муниципального района.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3116"/>
            <a:ext cx="2060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  <a:r>
              <a:rPr lang="ru-RU" sz="2000" b="1" dirty="0" smtClean="0">
                <a:solidFill>
                  <a:srgbClr val="006600"/>
                </a:solidFill>
              </a:rPr>
              <a:t>: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04664"/>
            <a:ext cx="4285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6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28596" y="2000240"/>
            <a:ext cx="8034116" cy="125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7158" y="250030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сохранения благоприятной окружающей среды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3143248"/>
            <a:ext cx="6480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экологического просвещения населения и сохранение природных экосистем</a:t>
            </a:r>
          </a:p>
          <a:p>
            <a:pPr marL="457200" indent="-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-проведены мероприятия «Чистый дом начинается с тебя», «Зеркально чисто», «Чистые игры», «Всемирный день чистоты» среди учащихся образовательных учреждений Нытвенского района;</a:t>
            </a:r>
          </a:p>
          <a:p>
            <a:pPr marL="457200" indent="-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-На Станции юных натуралистов в рамках проекта «Водный мир» создана учебно-исследовательская лаборатория</a:t>
            </a:r>
          </a:p>
          <a:p>
            <a:pPr marL="457200" indent="-4572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проведены работы по межеванию земельного участка ООПТ «Заросли пиона Марьин корень у д.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Батуры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158" y="40005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768" y="285749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162,9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6715140" y="2857496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i="1" dirty="0"/>
              <a:t>МУНИЦИПАЛЬНАЯ ПРОГРАММА </a:t>
            </a:r>
            <a:br>
              <a:rPr lang="ru-RU" sz="3200" b="1" i="1" dirty="0"/>
            </a:br>
            <a:r>
              <a:rPr lang="ru-RU" sz="3200" b="1" i="1" dirty="0"/>
              <a:t>«Энергосбережение и повышение энергетической эффективности в Нытвенском муниципальном районе"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ÐÐ°ÑÑÐ¸Ð½ÐºÐ¸ Ð¿Ð¾ Ð·Ð°Ð¿ÑÐ¾ÑÑ ÑÐ¾Ð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559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2041408"/>
              </p:ext>
            </p:extLst>
          </p:nvPr>
        </p:nvGraphicFramePr>
        <p:xfrm>
          <a:off x="475581" y="1412776"/>
          <a:ext cx="8128867" cy="5308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29614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в Нытвенском муниципальном районе»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3140968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5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12360" y="9807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3275856" y="5588446"/>
            <a:ext cx="864096" cy="576064"/>
          </a:xfrm>
          <a:prstGeom prst="rightArrow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accent6"/>
                </a:solidFill>
              </a:rPr>
              <a:t>-6,5 %</a:t>
            </a:r>
            <a:endParaRPr lang="ru-RU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94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785794"/>
            <a:ext cx="7920880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расходов бюджета Нытвенского муниципального района на энергосбережение муниципальных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зданийза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счёт рационального использования всех энергетических ресурсов и повышение эффективности их использования.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143116"/>
            <a:ext cx="2060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  <a:r>
              <a:rPr lang="ru-RU" sz="2000" b="1" dirty="0" smtClean="0">
                <a:solidFill>
                  <a:srgbClr val="006600"/>
                </a:solidFill>
              </a:rPr>
              <a:t>: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643446"/>
            <a:ext cx="828092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замена оконных блоков. Ремонт входных групп, замена входных дверей.</a:t>
            </a:r>
          </a:p>
          <a:p>
            <a:pPr marL="342900" indent="-34290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«Проведены работы по замене оконных блоков в образовательных учреждениях района, в здании архива, в здании отдела по культуре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искуству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04664"/>
            <a:ext cx="4285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программы: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6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28596" y="2000240"/>
            <a:ext cx="8034116" cy="125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7158" y="2500306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технических мероприятий по повышению эффективности использования всех энергоресурсов</a:t>
            </a: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314324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(Произведена замена ламп накаливания в ДШИ г Нытва на энергосберегающие)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57158" y="4000504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повышению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зданий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3768" y="285749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47,0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00694" y="4000504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6600"/>
                </a:solidFill>
              </a:rPr>
              <a:t>2478,8</a:t>
            </a:r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143504" y="3929066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715140" y="2857496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42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Ð°ÑÑÐ¸Ð½ÐºÐ¸ Ð¿Ð¾ Ð·Ð°Ð¿ÑÐ¾ÑÑ ÑÐ¾Ð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1018352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296144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Расходы направленные на реализацию </a:t>
            </a:r>
            <a:b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за </a:t>
            </a:r>
            <a:r>
              <a:rPr lang="ru-RU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861048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98,1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342900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81,7 %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198884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88,9 %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5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84368" y="124901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1268760"/>
            <a:ext cx="80648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755576" y="5373216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755576" y="5301208"/>
            <a:ext cx="5934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- 10%</a:t>
            </a:r>
            <a:endParaRPr lang="ru-RU" sz="1200" b="1" dirty="0"/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7020272" y="5517232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7020272" y="5445224"/>
            <a:ext cx="6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+ 77%</a:t>
            </a:r>
            <a:endParaRPr lang="ru-RU" sz="1200" b="1" dirty="0"/>
          </a:p>
        </p:txBody>
      </p:sp>
      <p:sp>
        <p:nvSpPr>
          <p:cNvPr id="22" name="AutoShape 45"/>
          <p:cNvSpPr>
            <a:spLocks noChangeArrowheads="1"/>
          </p:cNvSpPr>
          <p:nvPr/>
        </p:nvSpPr>
        <p:spPr bwMode="auto">
          <a:xfrm>
            <a:off x="4932040" y="5733256"/>
            <a:ext cx="864096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4932040" y="5661248"/>
            <a:ext cx="7200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+ 366%</a:t>
            </a:r>
            <a:endParaRPr lang="ru-RU" sz="1200" b="1" dirty="0"/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2915816" y="5661248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2915816" y="5589240"/>
            <a:ext cx="537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+ 6%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19011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/>
          <p:nvPr/>
        </p:nvSpPr>
        <p:spPr>
          <a:xfrm>
            <a:off x="6732240" y="2492896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64704"/>
            <a:ext cx="7920880" cy="10156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управления и распоряжение земельными ресурсами и муниципальным имуществом Нытвенского муниципального района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2060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Подпрограммы</a:t>
            </a:r>
            <a:r>
              <a:rPr lang="ru-RU" sz="2000" b="1" dirty="0" smtClean="0">
                <a:solidFill>
                  <a:srgbClr val="006600"/>
                </a:solidFill>
              </a:rPr>
              <a:t>: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388911"/>
            <a:ext cx="8280920" cy="120032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состава имущества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муниципального имущества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специализированного жилищного фонда для детей-сирот, оставшихся без попечения родителей, лицам из их числа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04664"/>
            <a:ext cx="4337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муниципальной </a:t>
            </a:r>
            <a:r>
              <a:rPr lang="ru-RU" sz="2000" b="1" u="sng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r>
              <a:rPr lang="ru-RU" sz="2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6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95536" y="1844824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5536" y="2060848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и распоряжение земельными ресурсами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2348880"/>
            <a:ext cx="7128792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земельными участками многодетных семей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границ населенных пунктов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документов территориального планирования и градостроительного зонирования</a:t>
            </a:r>
          </a:p>
          <a:p>
            <a:pPr marL="457200" indent="-457200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в оборот земельных участков для строительства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95536" y="388659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 Нытвенского муниципального района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551723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эффективной деятельности органов местного самоуправления в сфере управления и распоряжения имуществом»</a:t>
            </a:r>
          </a:p>
          <a:p>
            <a:pPr algn="ctr"/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95536" y="6084004"/>
            <a:ext cx="7308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реализации мероприятий программы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7020272" y="249289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1145,4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8224" y="4028871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6600"/>
                </a:solidFill>
              </a:rPr>
              <a:t>13295,5</a:t>
            </a:r>
            <a:endParaRPr lang="ru-RU" sz="2200" b="1" dirty="0">
              <a:solidFill>
                <a:srgbClr val="00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72200" y="60212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7078,0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6444208" y="4028871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6084168" y="6021288"/>
            <a:ext cx="1656184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452320" y="184482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04248" y="220486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план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48264" y="371703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план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88224" y="5733256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план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24328" y="292494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1017,4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16416" y="3284984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факт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2320" y="443711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11032,7</a:t>
            </a:r>
          </a:p>
        </p:txBody>
      </p:sp>
      <p:sp>
        <p:nvSpPr>
          <p:cNvPr id="38" name="Овал 37"/>
          <p:cNvSpPr/>
          <p:nvPr/>
        </p:nvSpPr>
        <p:spPr>
          <a:xfrm>
            <a:off x="7164288" y="4437112"/>
            <a:ext cx="165618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8244408" y="4797152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факт</a:t>
            </a:r>
          </a:p>
        </p:txBody>
      </p:sp>
      <p:sp>
        <p:nvSpPr>
          <p:cNvPr id="35" name="Овал 34"/>
          <p:cNvSpPr/>
          <p:nvPr/>
        </p:nvSpPr>
        <p:spPr>
          <a:xfrm>
            <a:off x="7236296" y="2924944"/>
            <a:ext cx="165618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7524328" y="630932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</a:rPr>
              <a:t>7077,5</a:t>
            </a:r>
          </a:p>
        </p:txBody>
      </p:sp>
      <p:sp>
        <p:nvSpPr>
          <p:cNvPr id="45" name="Овал 44"/>
          <p:cNvSpPr/>
          <p:nvPr/>
        </p:nvSpPr>
        <p:spPr>
          <a:xfrm>
            <a:off x="7236296" y="6309320"/>
            <a:ext cx="1656184" cy="50405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172400" y="602128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3300"/>
                </a:solidFill>
              </a:rPr>
              <a:t>факт</a:t>
            </a:r>
          </a:p>
        </p:txBody>
      </p:sp>
    </p:spTree>
    <p:extLst>
      <p:ext uri="{BB962C8B-B14F-4D97-AF65-F5344CB8AC3E}">
        <p14:creationId xmlns="" xmlns:p14="http://schemas.microsoft.com/office/powerpoint/2010/main" val="294237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1018352"/>
              </p:ext>
            </p:extLst>
          </p:nvPr>
        </p:nvGraphicFramePr>
        <p:xfrm>
          <a:off x="755576" y="2564904"/>
          <a:ext cx="799288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12768" cy="1296144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Расходы направленные на реализацию </a:t>
            </a:r>
            <a:b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подпрограммы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«Управление земельными ресурсами Нытвенского муниципального района» </a:t>
            </a: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2852936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88,8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2852936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88,8 %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2132856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88,8 %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5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84368" y="175307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827584" y="1772816"/>
            <a:ext cx="80648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2195736" y="5517232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2195736" y="5445224"/>
            <a:ext cx="6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+ 30%</a:t>
            </a:r>
            <a:endParaRPr lang="ru-RU" sz="1200" b="1" dirty="0"/>
          </a:p>
        </p:txBody>
      </p:sp>
      <p:sp>
        <p:nvSpPr>
          <p:cNvPr id="22" name="AutoShape 45"/>
          <p:cNvSpPr>
            <a:spLocks noChangeArrowheads="1"/>
          </p:cNvSpPr>
          <p:nvPr/>
        </p:nvSpPr>
        <p:spPr bwMode="auto">
          <a:xfrm>
            <a:off x="5364088" y="5517232"/>
            <a:ext cx="864096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Text Box 46"/>
          <p:cNvSpPr txBox="1">
            <a:spLocks noChangeArrowheads="1"/>
          </p:cNvSpPr>
          <p:nvPr/>
        </p:nvSpPr>
        <p:spPr bwMode="auto">
          <a:xfrm>
            <a:off x="5364088" y="5445224"/>
            <a:ext cx="6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+ 30%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19011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Подпрограмма «Управление земельными ресурсами Нытвенского муниципального района»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10634"/>
            <a:ext cx="4608512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Межевание 4 земельных участков на территории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Чекменевского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Шерьинского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Григорьевского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сельских поселений для предоставления многодетным семьям, поставленных на учет 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Восстановлены на местности границы  4 земельных участков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4347355"/>
            <a:ext cx="3565167" cy="222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88024" y="1700808"/>
            <a:ext cx="3312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Установление границ населенных пунктов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604681"/>
            <a:ext cx="442798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Установлены границ 15 населенных пунктов (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с.Григорьевское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с.Покровское, д.Талица, д.Мокрые,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д.Опалиха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д.Бабуши,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д.Числы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д.Ерши,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д.Усть-Шерья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д.Туманы,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с.Лузино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д.Постаноги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д.Зенки,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д.Шевырята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д.Агапово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436096" y="4293096"/>
            <a:ext cx="3241250" cy="2196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512" y="1628800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Обеспечение земельными участками многодетных семей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12360" y="11967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1196752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/>
          <p:cNvSpPr>
            <a:spLocks noChangeArrowheads="1"/>
          </p:cNvSpPr>
          <p:nvPr/>
        </p:nvSpPr>
        <p:spPr bwMode="auto">
          <a:xfrm>
            <a:off x="3707904" y="1700808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37,0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29" name="AutoShape 18"/>
          <p:cNvSpPr>
            <a:spLocks noChangeArrowheads="1"/>
          </p:cNvSpPr>
          <p:nvPr/>
        </p:nvSpPr>
        <p:spPr bwMode="auto">
          <a:xfrm>
            <a:off x="8028384" y="1700808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297,0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10" name="AutoShape 2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Подпрограмма «Управление земельными ресурсами Нытвенского муниципального района»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7812360" y="119675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1196752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3528" y="2924944"/>
            <a:ext cx="4608512" cy="329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5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Разработаны проекты внесения изменений в Правила землепользования и застройки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Григорьевского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Чайковского сельских поселений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Ведутся работы по </a:t>
            </a:r>
          </a:p>
          <a:p>
            <a:pPr marL="342900" lvl="0" indent="-342900">
              <a:lnSpc>
                <a:spcPts val="165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внесению изменений в </a:t>
            </a:r>
          </a:p>
          <a:p>
            <a:pPr marL="342900" lvl="0" indent="-342900">
              <a:lnSpc>
                <a:spcPts val="165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Генеральный план </a:t>
            </a:r>
          </a:p>
          <a:p>
            <a:pPr marL="342900" lvl="0" indent="-342900">
              <a:lnSpc>
                <a:spcPts val="165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Чекменевского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сельского </a:t>
            </a:r>
          </a:p>
          <a:p>
            <a:pPr marL="342900" lvl="0" indent="-342900">
              <a:lnSpc>
                <a:spcPts val="165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поселения</a:t>
            </a:r>
          </a:p>
          <a:p>
            <a:pPr marL="342900" lvl="0" indent="-342900">
              <a:lnSpc>
                <a:spcPts val="165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Разработана проектная </a:t>
            </a:r>
          </a:p>
          <a:p>
            <a:pPr marL="342900" lvl="0" indent="-342900">
              <a:lnSpc>
                <a:spcPts val="165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документация на часть</a:t>
            </a:r>
          </a:p>
          <a:p>
            <a:pPr marL="342900" lvl="0" indent="-342900">
              <a:lnSpc>
                <a:spcPts val="165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территории </a:t>
            </a:r>
          </a:p>
          <a:p>
            <a:pPr marL="342900" lvl="0" indent="-342900">
              <a:lnSpc>
                <a:spcPts val="1650"/>
              </a:lnSpc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ст.Чайковская</a:t>
            </a:r>
          </a:p>
          <a:p>
            <a:pPr marL="342900" lvl="0" indent="-342900">
              <a:lnSpc>
                <a:spcPts val="1650"/>
              </a:lnSpc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99792" y="3861048"/>
            <a:ext cx="2128271" cy="25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148064" y="1700808"/>
            <a:ext cx="2952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Вовлечение земельных участков для строительства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04048" y="2852936"/>
            <a:ext cx="396044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50"/>
              </a:lnSpc>
            </a:pPr>
            <a:r>
              <a:rPr lang="ru-RU" sz="1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ts val="1650"/>
              </a:lnSpc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Формирование (межевание) земельных участков для жилищного и иного строительства с целью предоставления на аукционе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6096" y="4443588"/>
            <a:ext cx="3241250" cy="189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79512" y="1628800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Разработка документов территориального </a:t>
            </a:r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планирования и градостроительного зонирования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3851920" y="1700808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350,0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sp>
        <p:nvSpPr>
          <p:cNvPr id="34" name="AutoShape 18"/>
          <p:cNvSpPr>
            <a:spLocks noChangeArrowheads="1"/>
          </p:cNvSpPr>
          <p:nvPr/>
        </p:nvSpPr>
        <p:spPr bwMode="auto">
          <a:xfrm>
            <a:off x="8028384" y="1700808"/>
            <a:ext cx="864096" cy="792088"/>
          </a:xfrm>
          <a:prstGeom prst="downArrowCallout">
            <a:avLst>
              <a:gd name="adj1" fmla="val 50555"/>
              <a:gd name="adj2" fmla="val 50221"/>
              <a:gd name="adj3" fmla="val 22616"/>
              <a:gd name="adj4" fmla="val 71958"/>
            </a:avLst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333,4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Подпрограмма «Управление земельными ресурсами Нытвенского муниципального района»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628800"/>
            <a:ext cx="3312368" cy="78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Доход от использования  и реализации земельных участков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9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8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7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0" name="Рисунок 3" descr="gerb-nytvenskogo-rayon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79512" y="1628800"/>
            <a:ext cx="43924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Доля многодетных семей, обеспеченных земельными участками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2120" y="278092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7584" y="1196752"/>
            <a:ext cx="806489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2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ÐÐ°ÑÑÐ¸Ð½ÐºÐ¸ Ð¿Ð¾ Ð·Ð°Ð¿ÑÐ¾ÑÑ Ð·ÐµÐ¼ÐµÐ»ÑÐ½ÑÐ¹ ÑÑÐ°ÑÑÐ¾Ðº Ð¼Ð½Ð¾Ð³Ð¾Ð´ÐµÑÐ½Ð¾Ð¹ ÑÐµÐ¼Ñ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555776" y="1124744"/>
            <a:ext cx="4114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51520" y="2348881"/>
            <a:ext cx="1584176" cy="1368152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/>
              <a:t>Всего многодетных семей </a:t>
            </a:r>
            <a:r>
              <a:rPr lang="ru-RU" sz="1400" dirty="0" smtClean="0"/>
              <a:t>573</a:t>
            </a:r>
            <a:endParaRPr lang="ru-RU" sz="1400" dirty="0"/>
          </a:p>
        </p:txBody>
      </p:sp>
      <p:sp>
        <p:nvSpPr>
          <p:cNvPr id="31" name="Овал 30"/>
          <p:cNvSpPr/>
          <p:nvPr/>
        </p:nvSpPr>
        <p:spPr>
          <a:xfrm>
            <a:off x="323528" y="3645026"/>
            <a:ext cx="1440160" cy="136815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Подали заявление </a:t>
            </a:r>
            <a:r>
              <a:rPr lang="ru-RU" sz="1400" dirty="0" smtClean="0">
                <a:solidFill>
                  <a:schemeClr val="tx1"/>
                </a:solidFill>
              </a:rPr>
              <a:t>536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67544" y="5085185"/>
            <a:ext cx="1512168" cy="9361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/>
              <a:t>Отказано в постановке на учет </a:t>
            </a:r>
            <a:r>
              <a:rPr lang="ru-RU" sz="1200" b="1" dirty="0" smtClean="0"/>
              <a:t>105</a:t>
            </a:r>
            <a:endParaRPr lang="ru-RU" sz="1200" b="1" dirty="0"/>
          </a:p>
        </p:txBody>
      </p:sp>
      <p:sp>
        <p:nvSpPr>
          <p:cNvPr id="33" name="Овал 32"/>
          <p:cNvSpPr/>
          <p:nvPr/>
        </p:nvSpPr>
        <p:spPr>
          <a:xfrm>
            <a:off x="1547664" y="3645025"/>
            <a:ext cx="1368152" cy="13681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Поставлено в очередь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426 семей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771800" y="3501009"/>
            <a:ext cx="1800200" cy="108012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Предоставлено земельных участков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336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915816" y="4509121"/>
            <a:ext cx="1449718" cy="936104"/>
          </a:xfrm>
          <a:prstGeom prst="ellips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В </a:t>
            </a:r>
            <a:r>
              <a:rPr lang="ru-RU" sz="1400" dirty="0" smtClean="0"/>
              <a:t>2018 </a:t>
            </a:r>
            <a:endParaRPr lang="ru-RU" sz="1400" dirty="0"/>
          </a:p>
          <a:p>
            <a:pPr algn="ctr">
              <a:defRPr/>
            </a:pPr>
            <a:r>
              <a:rPr lang="ru-RU" sz="1400" dirty="0" smtClean="0"/>
              <a:t>39 </a:t>
            </a:r>
            <a:r>
              <a:rPr lang="ru-RU" sz="1400" dirty="0"/>
              <a:t>участков</a:t>
            </a:r>
          </a:p>
        </p:txBody>
      </p:sp>
      <p:sp>
        <p:nvSpPr>
          <p:cNvPr id="36" name="Облако 35"/>
          <p:cNvSpPr/>
          <p:nvPr/>
        </p:nvSpPr>
        <p:spPr>
          <a:xfrm>
            <a:off x="2195736" y="2420889"/>
            <a:ext cx="2592288" cy="1224136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Обеспеченность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78,9 %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="" xmlns:p14="http://schemas.microsoft.com/office/powerpoint/2010/main" val="4145026187"/>
              </p:ext>
            </p:extLst>
          </p:nvPr>
        </p:nvGraphicFramePr>
        <p:xfrm>
          <a:off x="4860032" y="2492896"/>
          <a:ext cx="4139952" cy="338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076056" y="400506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2045,7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12160" y="472514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1960,0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516216" y="393305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621,1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228184" y="342900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882,7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80112" y="3140969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188,2</a:t>
            </a:r>
            <a:endParaRPr lang="ru-RU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95536" y="6165304"/>
            <a:ext cx="73448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Площадь вовлечения в оборот земельных участков для жилищного и промышленного строительства 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7524328" y="6381327"/>
            <a:ext cx="1619672" cy="476671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План – 9,0 га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308304" y="5746948"/>
            <a:ext cx="972616" cy="6953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15,2 га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76056" y="530120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00"/>
                </a:solidFill>
              </a:rPr>
              <a:t>Всего поступило -5697,7</a:t>
            </a:r>
          </a:p>
        </p:txBody>
      </p:sp>
    </p:spTree>
    <p:extLst>
      <p:ext uri="{BB962C8B-B14F-4D97-AF65-F5344CB8AC3E}">
        <p14:creationId xmlns="" xmlns:p14="http://schemas.microsoft.com/office/powerpoint/2010/main" val="3265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91018352"/>
              </p:ext>
            </p:extLst>
          </p:nvPr>
        </p:nvGraphicFramePr>
        <p:xfrm>
          <a:off x="0" y="1340768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12768" cy="1296144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Расходы направленные на реализацию </a:t>
            </a:r>
            <a:b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подпрограммы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«Управление муниципальным имуществом Нытвенского муниципального района» </a:t>
            </a: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5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5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98884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81,8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40352" y="1988840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83,0 %</a:t>
            </a:r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5400000">
            <a:off x="4443413" y="-4443412"/>
            <a:ext cx="257175" cy="9144000"/>
            <a:chOff x="0" y="-6"/>
            <a:chExt cx="437" cy="4329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0" y="-6"/>
              <a:ext cx="156" cy="4329"/>
              <a:chOff x="0" y="-6"/>
              <a:chExt cx="156" cy="4329"/>
            </a:xfrm>
          </p:grpSpPr>
          <p:sp>
            <p:nvSpPr>
              <p:cNvPr id="14" name="AutoShape 4"/>
              <p:cNvSpPr>
                <a:spLocks noChangeArrowheads="1"/>
              </p:cNvSpPr>
              <p:nvPr/>
            </p:nvSpPr>
            <p:spPr bwMode="auto">
              <a:xfrm>
                <a:off x="0" y="-6"/>
                <a:ext cx="156" cy="4329"/>
              </a:xfrm>
              <a:prstGeom prst="roundRect">
                <a:avLst>
                  <a:gd name="adj" fmla="val 639"/>
                </a:avLst>
              </a:prstGeom>
              <a:solidFill>
                <a:srgbClr val="0099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9" name="Group 5"/>
            <p:cNvGrpSpPr>
              <a:grpSpLocks/>
            </p:cNvGrpSpPr>
            <p:nvPr/>
          </p:nvGrpSpPr>
          <p:grpSpPr bwMode="auto">
            <a:xfrm>
              <a:off x="159" y="-6"/>
              <a:ext cx="77" cy="4329"/>
              <a:chOff x="159" y="-6"/>
              <a:chExt cx="77" cy="4329"/>
            </a:xfrm>
          </p:grpSpPr>
          <p:sp>
            <p:nvSpPr>
              <p:cNvPr id="13" name="AutoShape 6"/>
              <p:cNvSpPr>
                <a:spLocks noChangeArrowheads="1"/>
              </p:cNvSpPr>
              <p:nvPr/>
            </p:nvSpPr>
            <p:spPr bwMode="auto">
              <a:xfrm>
                <a:off x="159" y="-6"/>
                <a:ext cx="77" cy="4329"/>
              </a:xfrm>
              <a:prstGeom prst="roundRect">
                <a:avLst>
                  <a:gd name="adj" fmla="val 1278"/>
                </a:avLst>
              </a:pr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  <p:grpSp>
          <p:nvGrpSpPr>
            <p:cNvPr id="10" name="Group 7"/>
            <p:cNvGrpSpPr>
              <a:grpSpLocks/>
            </p:cNvGrpSpPr>
            <p:nvPr/>
          </p:nvGrpSpPr>
          <p:grpSpPr bwMode="auto">
            <a:xfrm>
              <a:off x="237" y="-6"/>
              <a:ext cx="200" cy="4329"/>
              <a:chOff x="237" y="-6"/>
              <a:chExt cx="200" cy="4329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237" y="-6"/>
                <a:ext cx="200" cy="4329"/>
              </a:xfrm>
              <a:prstGeom prst="roundRect">
                <a:avLst>
                  <a:gd name="adj" fmla="val 185"/>
                </a:avLst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15" name="Рисунок 3" descr="gerb-nytvenskogo-rayona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592138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884368" y="162880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55576" y="1700808"/>
            <a:ext cx="806489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1115616" y="5733256"/>
            <a:ext cx="792088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1115616" y="5661248"/>
            <a:ext cx="6286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+ 25%</a:t>
            </a:r>
            <a:endParaRPr lang="ru-RU" sz="1200" b="1" dirty="0"/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6444208" y="5445224"/>
            <a:ext cx="936104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46"/>
          <p:cNvSpPr txBox="1">
            <a:spLocks noChangeArrowheads="1"/>
          </p:cNvSpPr>
          <p:nvPr/>
        </p:nvSpPr>
        <p:spPr bwMode="auto">
          <a:xfrm>
            <a:off x="6444208" y="5373216"/>
            <a:ext cx="9361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+ 268%</a:t>
            </a:r>
            <a:endParaRPr lang="ru-RU" sz="1200" b="1" dirty="0"/>
          </a:p>
        </p:txBody>
      </p:sp>
      <p:sp>
        <p:nvSpPr>
          <p:cNvPr id="24" name="AutoShape 45"/>
          <p:cNvSpPr>
            <a:spLocks noChangeArrowheads="1"/>
          </p:cNvSpPr>
          <p:nvPr/>
        </p:nvSpPr>
        <p:spPr bwMode="auto">
          <a:xfrm>
            <a:off x="3779912" y="5517232"/>
            <a:ext cx="936104" cy="216024"/>
          </a:xfrm>
          <a:prstGeom prst="homePlate">
            <a:avLst>
              <a:gd name="adj" fmla="val 109802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3779912" y="5445224"/>
            <a:ext cx="7200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6600"/>
                </a:solidFill>
              </a:rPr>
              <a:t>+ 366%</a:t>
            </a:r>
            <a:endParaRPr lang="ru-RU" sz="1200" b="1" dirty="0"/>
          </a:p>
        </p:txBody>
      </p:sp>
    </p:spTree>
    <p:extLst>
      <p:ext uri="{BB962C8B-B14F-4D97-AF65-F5344CB8AC3E}">
        <p14:creationId xmlns="" xmlns:p14="http://schemas.microsoft.com/office/powerpoint/2010/main" val="190118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1464</Words>
  <Application>Microsoft Office PowerPoint</Application>
  <PresentationFormat>Экран (4:3)</PresentationFormat>
  <Paragraphs>367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Об исполнении муниципальных программ  Нытвенского муниципального района за 2018 год</vt:lpstr>
      <vt:lpstr>Муниципальная программа  " Управление земельными ресурсами и муниципальным имуществом Нытвенского муниципального района"</vt:lpstr>
      <vt:lpstr>Расходы направленные на реализацию  муниципальной программы за 2018 год</vt:lpstr>
      <vt:lpstr>Слайд 4</vt:lpstr>
      <vt:lpstr>Расходы направленные на реализацию  подпрограммы «Управление земельными ресурсами Нытвенского муниципального района» за 2018 год</vt:lpstr>
      <vt:lpstr> Подпрограмма «Управление земельными ресурсами Нытвенского муниципального района» </vt:lpstr>
      <vt:lpstr> Подпрограмма «Управление земельными ресурсами Нытвенского муниципального района» </vt:lpstr>
      <vt:lpstr>  Подпрограмма «Управление земельными ресурсами Нытвенского муниципального района»  </vt:lpstr>
      <vt:lpstr>Расходы направленные на реализацию  подпрограммы «Управление муниципальным имуществом Нытвенского муниципального района» за 2018 год</vt:lpstr>
      <vt:lpstr> Подпрограмма «Управление муниципальным имуществом Нытвенского муниципального района» </vt:lpstr>
      <vt:lpstr> Подпрограмма «Управление муниципальным имуществом Нытвенского муниципального района» </vt:lpstr>
      <vt:lpstr>  Подпрограмма «Управление муниципальным имуществом Нытвенского муниципального района»  </vt:lpstr>
      <vt:lpstr> Подпрограмма «Обеспечение реализации  муниципальной программы» </vt:lpstr>
      <vt:lpstr>МУНИЦИПАЛЬНАЯ ПРОГРАММА  " Строительство, реконструкция и приведение в нормативное состояние объектов общественной инфраструктуры Нытвенского муниципального района" </vt:lpstr>
      <vt:lpstr>Слайд 15</vt:lpstr>
      <vt:lpstr>Расходы направленные на реализацию  муниципальной программы за 2018 год</vt:lpstr>
      <vt:lpstr>  «Развитие объектов инженерной инфраструктуры и социальной сферы муниципального района,  городских и сельских поселений» </vt:lpstr>
      <vt:lpstr>Подпрограмма «Дорожная инфраструктура»</vt:lpstr>
      <vt:lpstr>Подпрограмма «Дорожная инфраструктура»</vt:lpstr>
      <vt:lpstr>  «Обеспечение реализации муниципальной программы» </vt:lpstr>
      <vt:lpstr>Слайд 21</vt:lpstr>
      <vt:lpstr>МУНИЦИПАЛЬНАЯ ПРОГРАММА  «Охрана окружающей среды на территории Нытвенского муниципального района"</vt:lpstr>
      <vt:lpstr>«Охрана окружающей среды на территории  Нытвенского муниципального района»</vt:lpstr>
      <vt:lpstr>Слайд 24</vt:lpstr>
      <vt:lpstr>МУНИЦИПАЛЬНАЯ ПРОГРАММА  «Энергосбережение и повышение энергетической эффективности в Нытвенском муниципальном районе"</vt:lpstr>
      <vt:lpstr>«Энергосбережение и повышение энергетической эффективности в Нытвенском муниципальном районе»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ЗЕМЛЕПОЛЬЗОВАНИЯ И ЗАСТРОЙКИ  ЧАЙКОВСКОГО СЕЛЬСКОГО ПОСЕЛЕНИЯ  НЫТВЕНСКОГО МУНИЦИПАЛЬНОГО РАЙОНА</dc:title>
  <dc:creator>1</dc:creator>
  <cp:lastModifiedBy>us</cp:lastModifiedBy>
  <cp:revision>241</cp:revision>
  <dcterms:created xsi:type="dcterms:W3CDTF">2016-11-03T03:45:42Z</dcterms:created>
  <dcterms:modified xsi:type="dcterms:W3CDTF">2019-04-22T10:24:18Z</dcterms:modified>
</cp:coreProperties>
</file>