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90" r:id="rId5"/>
    <p:sldId id="261" r:id="rId6"/>
    <p:sldId id="330" r:id="rId7"/>
    <p:sldId id="336" r:id="rId8"/>
    <p:sldId id="334" r:id="rId9"/>
    <p:sldId id="331" r:id="rId10"/>
    <p:sldId id="335" r:id="rId11"/>
    <p:sldId id="309" r:id="rId12"/>
    <p:sldId id="310" r:id="rId13"/>
    <p:sldId id="311" r:id="rId14"/>
    <p:sldId id="314" r:id="rId15"/>
    <p:sldId id="315" r:id="rId16"/>
    <p:sldId id="316" r:id="rId17"/>
    <p:sldId id="317" r:id="rId18"/>
    <p:sldId id="329" r:id="rId19"/>
    <p:sldId id="333" r:id="rId20"/>
    <p:sldId id="321" r:id="rId21"/>
    <p:sldId id="322" r:id="rId22"/>
    <p:sldId id="324" r:id="rId23"/>
    <p:sldId id="32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30" autoAdjust="0"/>
    <p:restoredTop sz="86444" autoAdjust="0"/>
  </p:normalViewPr>
  <p:slideViewPr>
    <p:cSldViewPr>
      <p:cViewPr>
        <p:scale>
          <a:sx n="89" d="100"/>
          <a:sy n="89" d="100"/>
        </p:scale>
        <p:origin x="-4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58124593005898E-2"/>
          <c:y val="0.12733291036569089"/>
          <c:w val="0.58636182997999742"/>
          <c:h val="0.69293554659236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-0.24507153097409171"/>
                  <c:y val="-0.12129162330854174"/>
                </c:manualLayout>
              </c:layout>
              <c:showVal val="1"/>
            </c:dLbl>
            <c:dLbl>
              <c:idx val="3"/>
              <c:layout>
                <c:manualLayout>
                  <c:x val="6.2227966143909033E-2"/>
                  <c:y val="2.7794612801251388E-2"/>
                </c:manualLayout>
              </c:layout>
              <c:showVal val="1"/>
            </c:dLbl>
            <c:dLbl>
              <c:idx val="4"/>
              <c:layout>
                <c:manualLayout>
                  <c:x val="5.8143390633981822E-2"/>
                  <c:y val="3.7109495912736712E-2"/>
                </c:manualLayout>
              </c:layout>
              <c:showVal val="1"/>
            </c:dLbl>
            <c:dLbl>
              <c:idx val="5"/>
              <c:layout>
                <c:manualLayout>
                  <c:x val="6.5560454735348397E-2"/>
                  <c:y val="4.5308075672039462E-2"/>
                </c:manualLayout>
              </c:layout>
              <c:showVal val="1"/>
            </c:dLbl>
            <c:dLbl>
              <c:idx val="6"/>
              <c:layout>
                <c:manualLayout>
                  <c:x val="6.4662022646597303E-2"/>
                  <c:y val="5.787092441825877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Транспортный налог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активов</c:v>
                </c:pt>
                <c:pt idx="5">
                  <c:v>Акцизы 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0.61000000000000065</c:v>
                </c:pt>
                <c:pt idx="1">
                  <c:v>0.11000000000000019</c:v>
                </c:pt>
                <c:pt idx="2">
                  <c:v>0.1</c:v>
                </c:pt>
                <c:pt idx="3">
                  <c:v>6.0000000000000227E-2</c:v>
                </c:pt>
                <c:pt idx="4">
                  <c:v>4.0000000000000112E-2</c:v>
                </c:pt>
                <c:pt idx="5">
                  <c:v>2.0000000000000052E-2</c:v>
                </c:pt>
                <c:pt idx="6">
                  <c:v>6.0000000000000227E-2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29007176185574"/>
          <c:y val="0"/>
          <c:w val="0.33709928238146136"/>
          <c:h val="1"/>
        </c:manualLayout>
      </c:layout>
      <c:overlay val="1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982569070113513E-2"/>
          <c:y val="0"/>
          <c:w val="0.9230173045729310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0.23356078536094774"/>
                  <c:y val="-0.137193397320868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3505040411588748"/>
                  <c:y val="-0.100529552016942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4042704055372462"/>
                  <c:y val="1.392739446064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9631310205514426E-2"/>
                  <c:y val="2.909602233874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8740478564522357E-2"/>
                  <c:y val="3.61048779917216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0498829539116195"/>
                  <c:y val="3.9849863105741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7.421954917335527E-2"/>
                  <c:y val="4.715574804399788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Транспортный налог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активов</c:v>
                </c:pt>
                <c:pt idx="5">
                  <c:v>Акцизы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0.62000000000000155</c:v>
                </c:pt>
                <c:pt idx="1">
                  <c:v>0.1</c:v>
                </c:pt>
                <c:pt idx="2">
                  <c:v>0.11</c:v>
                </c:pt>
                <c:pt idx="3">
                  <c:v>6.0000000000000032E-2</c:v>
                </c:pt>
                <c:pt idx="4">
                  <c:v>2.0000000000000011E-2</c:v>
                </c:pt>
                <c:pt idx="5">
                  <c:v>3.0000000000000002E-2</c:v>
                </c:pt>
                <c:pt idx="6">
                  <c:v>6.0000000000000032E-2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4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0.21000000000000021</c:v>
                </c:pt>
                <c:pt idx="1">
                  <c:v>0.79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1482124359584536"/>
          <c:y val="0.7744406321083207"/>
          <c:w val="0.74369103278368953"/>
          <c:h val="0.2255593678916938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0.84000000000000064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1482124359584536"/>
          <c:y val="0.77444063210832115"/>
          <c:w val="0.7436910327836902"/>
          <c:h val="0.2255593678916939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муниципальных дорог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12.1</c:v>
                </c:pt>
                <c:pt idx="1">
                  <c:v>13.8</c:v>
                </c:pt>
                <c:pt idx="2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 автомобильных дорог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2.2000000000000002</c:v>
                </c:pt>
                <c:pt idx="2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автомобильных дорог и сооружений на них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3.7</c:v>
                </c:pt>
                <c:pt idx="1">
                  <c:v>16.2</c:v>
                </c:pt>
                <c:pt idx="2">
                  <c:v>13</c:v>
                </c:pt>
              </c:numCache>
            </c:numRef>
          </c:val>
        </c:ser>
        <c:shape val="box"/>
        <c:axId val="120421760"/>
        <c:axId val="120423552"/>
        <c:axId val="0"/>
      </c:bar3DChart>
      <c:catAx>
        <c:axId val="1204217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0423552"/>
        <c:crosses val="autoZero"/>
        <c:auto val="1"/>
        <c:lblAlgn val="ctr"/>
        <c:lblOffset val="100"/>
      </c:catAx>
      <c:valAx>
        <c:axId val="120423552"/>
        <c:scaling>
          <c:orientation val="minMax"/>
        </c:scaling>
        <c:axPos val="l"/>
        <c:majorGridlines/>
        <c:numFmt formatCode="General" sourceLinked="1"/>
        <c:tickLblPos val="nextTo"/>
        <c:crossAx val="12042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08367449343524"/>
          <c:y val="6.1219434186202563E-2"/>
          <c:w val="0.27279958019900347"/>
          <c:h val="0.8479314972847951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0.15385</cdr:x>
      <cdr:y>0.37879</cdr:y>
    </cdr:from>
    <cdr:to>
      <cdr:x>0.22222</cdr:x>
      <cdr:y>0.4697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916" y="1785950"/>
          <a:ext cx="571453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16,1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0.51282</cdr:x>
      <cdr:y>0.16667</cdr:y>
    </cdr:from>
    <cdr:to>
      <cdr:x>0.58974</cdr:x>
      <cdr:y>0.25758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86276" y="785819"/>
          <a:ext cx="642916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0.04545</cdr:y>
    </cdr:from>
    <cdr:to>
      <cdr:x>0.40171</cdr:x>
      <cdr:y>0.12121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86054" y="214315"/>
          <a:ext cx="571537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32,2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047BB-EFE4-4141-AFC7-3B14301D4B3D}" type="datetimeFigureOut">
              <a:rPr lang="ru-RU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DFEF8-6898-4CE1-8B9D-2BDDE710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9842-43F5-464D-9BE1-BD592D902A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B130B-0F35-4AD7-B313-7347DD6AB8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DFEF8-6898-4CE1-8B9D-2BDDE71082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DFEF8-6898-4CE1-8B9D-2BDDE71082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53DB-9351-4ED5-B9DA-5FE6B22807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DFEF8-6898-4CE1-8B9D-2BDDE71082A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CA49-AF8F-40B6-BBD3-C58D2BA4C0DA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AD2E-9B96-49FC-B036-50999C217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2559-AF23-4836-BF29-DF34E3143D11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0D81-23EF-4713-BA42-42F33DC9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44FA-F054-447E-9489-2FA7B62FC07E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8610-1D7B-4699-9E0D-981A815D2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BADD-B4D8-4B29-90D5-C67F935E7BA4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B24F-4024-4D58-9861-B18A48B07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6C4B-6BA4-4C20-8FA9-10B92A39D666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93E7-D5BE-4909-98B5-B00F610E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8A4C-0F85-4CE3-AA8B-06BD0937D8EB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7DDB-7B30-4174-B80D-EA58AC86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7341-CDE1-4589-86C3-F8FF7C636707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44F7-F04B-4DE0-B46E-22652C5D8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09FE-D849-46A6-A94A-2E8C454CEE61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C9D8-BFA2-427D-B5C8-EA7DF934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413F-5A18-47ED-AF32-742695B27B6B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694F-B16B-4CA6-A708-95B3702DE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8EBC-CD04-4076-984F-4F60182B83D8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7E9B-904E-43E2-8BD2-392D08645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1CD-8061-4D0B-AC29-841CF4F8145B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8D2-C511-405A-BA18-1E08E7320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D1F6-E493-4E73-8FA4-5E31784D0AB7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B4DE-69FF-40A8-AEE3-9C4CEAD52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4B00F-EB11-45A5-8ECA-685BE887EA5C}" type="datetime1">
              <a:rPr lang="ru-RU" smtClean="0"/>
              <a:pPr>
                <a:defRPr/>
              </a:pPr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91689-6E7B-4AD3-8F48-AB07A0A3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85787" y="285728"/>
            <a:ext cx="807249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НМР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(районного бюджета)                       за 2015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600" dirty="0">
              <a:latin typeface="Tahoma" pitchFamily="34" charset="0"/>
            </a:endParaRPr>
          </a:p>
          <a:p>
            <a:pPr algn="ctr"/>
            <a:endParaRPr lang="ru-RU" sz="2600" dirty="0">
              <a:latin typeface="Tahoma" pitchFamily="34" charset="0"/>
            </a:endParaRP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500166" y="5000636"/>
            <a:ext cx="72152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Докладчик – зам. главы администрации района, начальник финансового управления администрации НМР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Л.В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Армяньшина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 Структура районного бюджета, млн.руб.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2867A3-DD52-4185-85F5-7A75A1C5CF1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7764" name="Диаграмма 5"/>
          <p:cNvGraphicFramePr>
            <a:graphicFrameLocks/>
          </p:cNvGraphicFramePr>
          <p:nvPr/>
        </p:nvGraphicFramePr>
        <p:xfrm>
          <a:off x="4668838" y="1171575"/>
          <a:ext cx="4556125" cy="2325688"/>
        </p:xfrm>
        <a:graphic>
          <a:graphicData uri="http://schemas.openxmlformats.org/presentationml/2006/ole">
            <p:oleObj spid="_x0000_s47106" name="Лист" r:id="rId3" imgW="3381451" imgH="1723949" progId="Excel.Sheet.8">
              <p:embed/>
            </p:oleObj>
          </a:graphicData>
        </a:graphic>
      </p:graphicFrame>
      <p:graphicFrame>
        <p:nvGraphicFramePr>
          <p:cNvPr id="117767" name="Диаграмма 8"/>
          <p:cNvGraphicFramePr>
            <a:graphicFrameLocks/>
          </p:cNvGraphicFramePr>
          <p:nvPr/>
        </p:nvGraphicFramePr>
        <p:xfrm>
          <a:off x="385763" y="952500"/>
          <a:ext cx="4429125" cy="803275"/>
        </p:xfrm>
        <a:graphic>
          <a:graphicData uri="http://schemas.openxmlformats.org/presentationml/2006/ole">
            <p:oleObj spid="_x0000_s47107" name="Лист" r:id="rId4" imgW="4257751" imgH="771449" progId="Excel.Sheet.8">
              <p:embed/>
            </p:oleObj>
          </a:graphicData>
        </a:graphic>
      </p:graphicFrame>
      <p:pic>
        <p:nvPicPr>
          <p:cNvPr id="117770" name="Picture 65" descr="nytvenskii_rayon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357158" y="1397000"/>
          <a:ext cx="3929090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714876" y="1500174"/>
          <a:ext cx="3929090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7315200" y="3886200"/>
            <a:ext cx="1371600" cy="129540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Предпри нимательство 3,0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343400" y="1143000"/>
            <a:ext cx="1828800" cy="1676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Сельское хозяйство  6,9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66800" y="4267200"/>
            <a:ext cx="3124200" cy="2590800"/>
          </a:xfrm>
          <a:prstGeom prst="ellipse">
            <a:avLst/>
          </a:prstGeom>
          <a:ln>
            <a:solidFill>
              <a:srgbClr val="FF00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                 </a:t>
            </a:r>
            <a:r>
              <a:rPr lang="ru-RU" dirty="0">
                <a:solidFill>
                  <a:schemeClr val="tx1"/>
                </a:solidFill>
              </a:rPr>
              <a:t>Образование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622,3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5105400"/>
            <a:ext cx="1828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Всего </a:t>
            </a:r>
            <a:r>
              <a:rPr lang="ru-RU" sz="2400" b="1" dirty="0" smtClean="0">
                <a:solidFill>
                  <a:schemeClr val="tx1"/>
                </a:solidFill>
              </a:rPr>
              <a:t>738,5 </a:t>
            </a:r>
            <a:r>
              <a:rPr lang="ru-RU" sz="2400" b="1" dirty="0" err="1">
                <a:solidFill>
                  <a:schemeClr val="tx1"/>
                </a:solidFill>
              </a:rPr>
              <a:t>млн.руб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и ведомственных программ на 2015 год, млн.рублей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2743200" y="1066800"/>
            <a:ext cx="1981200" cy="1981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Обеспечение  безопасности населения  11,6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43636" y="1214422"/>
            <a:ext cx="1643074" cy="1371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Развитие сельских территорий 5,3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91400" y="1828800"/>
            <a:ext cx="1538318" cy="12192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Энергосбережение 3,6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29520" y="2819400"/>
            <a:ext cx="171448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Физкультура и спорт 3,3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391400" y="4929198"/>
            <a:ext cx="1752600" cy="128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Обеспечение жильем молодых семей 2,7</a:t>
            </a:r>
          </a:p>
        </p:txBody>
      </p:sp>
      <p:sp>
        <p:nvSpPr>
          <p:cNvPr id="10" name="Овал 9"/>
          <p:cNvSpPr/>
          <p:nvPr/>
        </p:nvSpPr>
        <p:spPr>
          <a:xfrm>
            <a:off x="152400" y="2590800"/>
            <a:ext cx="2895600" cy="25146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                      Культура </a:t>
            </a:r>
            <a:r>
              <a:rPr lang="ru-RU" dirty="0" smtClean="0">
                <a:solidFill>
                  <a:schemeClr val="tx1"/>
                </a:solidFill>
              </a:rPr>
              <a:t>40,0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248400" y="5410200"/>
            <a:ext cx="1681186" cy="13049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 smtClean="0">
                <a:solidFill>
                  <a:schemeClr val="tx1"/>
                </a:solidFill>
              </a:rPr>
              <a:t>Окружающая среда 0,1</a:t>
            </a:r>
          </a:p>
        </p:txBody>
      </p:sp>
      <p:sp>
        <p:nvSpPr>
          <p:cNvPr id="26" name="Овал 25"/>
          <p:cNvSpPr/>
          <p:nvPr/>
        </p:nvSpPr>
        <p:spPr>
          <a:xfrm>
            <a:off x="4429124" y="4343400"/>
            <a:ext cx="1571636" cy="10668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Занятость населения  0,1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00694" y="3714752"/>
            <a:ext cx="1500198" cy="1214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Здравоохранение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0,1</a:t>
            </a:r>
          </a:p>
        </p:txBody>
      </p:sp>
      <p:sp>
        <p:nvSpPr>
          <p:cNvPr id="28" name="Овал 27"/>
          <p:cNvSpPr/>
          <p:nvPr/>
        </p:nvSpPr>
        <p:spPr>
          <a:xfrm>
            <a:off x="5029200" y="5257800"/>
            <a:ext cx="1371600" cy="1143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Муниципальное управление  0,1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742" name="TextBox 28"/>
          <p:cNvSpPr txBox="1">
            <a:spLocks noChangeArrowheads="1"/>
          </p:cNvSpPr>
          <p:nvPr/>
        </p:nvSpPr>
        <p:spPr bwMode="auto">
          <a:xfrm>
            <a:off x="6477000" y="4267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8200" y="1524000"/>
            <a:ext cx="2362200" cy="2133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Строительство,  реконструкция и приведение </a:t>
            </a:r>
            <a:r>
              <a:rPr lang="ru-RU" sz="1600" dirty="0">
                <a:solidFill>
                  <a:schemeClr val="tx1"/>
                </a:solidFill>
              </a:rPr>
              <a:t>в нормативное состояние  объектов   </a:t>
            </a:r>
            <a:r>
              <a:rPr lang="ru-RU" sz="1600" dirty="0" smtClean="0">
                <a:solidFill>
                  <a:schemeClr val="tx1"/>
                </a:solidFill>
              </a:rPr>
              <a:t>39,4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79704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«Развитие системы образования Нытвенского муниципального района »,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929198"/>
            <a:ext cx="2405068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929198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oup 79"/>
          <p:cNvGraphicFramePr>
            <a:graphicFrameLocks noGrp="1"/>
          </p:cNvGraphicFramePr>
          <p:nvPr/>
        </p:nvGraphicFramePr>
        <p:xfrm>
          <a:off x="2928925" y="2500307"/>
          <a:ext cx="5857918" cy="1693107"/>
        </p:xfrm>
        <a:graphic>
          <a:graphicData uri="http://schemas.openxmlformats.org/drawingml/2006/table">
            <a:tbl>
              <a:tblPr/>
              <a:tblGrid>
                <a:gridCol w="2182361"/>
                <a:gridCol w="1320903"/>
                <a:gridCol w="1033751"/>
                <a:gridCol w="1320903"/>
              </a:tblGrid>
              <a:tr h="329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2014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2015год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466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867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628,3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625,5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622,3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71736" y="1484784"/>
            <a:ext cx="6215106" cy="5158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Премия учащимся «Гордость Пермского края» – 70,0 тыс. рублей;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ремонтных работ и лицензирование – 7,1 млн. рублей;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пособий семьям, имеющим детей от 1,5 лет – 1,9 млн. рублей;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учащихся в Новоильинском казачьем кадетском корпусе – 3,1 млн. рублей;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услуг педагогам по найму жилья  -  297,0 тыс. рублей.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но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2160240" cy="1620180"/>
          </a:xfrm>
          <a:prstGeom prst="rect">
            <a:avLst/>
          </a:prstGeom>
        </p:spPr>
      </p:pic>
      <p:pic>
        <p:nvPicPr>
          <p:cNvPr id="10" name="Рисунок 9" descr="sad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00174"/>
            <a:ext cx="2133600" cy="1600200"/>
          </a:xfrm>
          <a:prstGeom prst="rect">
            <a:avLst/>
          </a:prstGeom>
        </p:spPr>
      </p:pic>
      <p:pic>
        <p:nvPicPr>
          <p:cNvPr id="11" name="Рисунок 10" descr="лаге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000636"/>
            <a:ext cx="2160240" cy="1622341"/>
          </a:xfrm>
          <a:prstGeom prst="rect">
            <a:avLst/>
          </a:prstGeom>
        </p:spPr>
      </p:pic>
      <p:pic>
        <p:nvPicPr>
          <p:cNvPr id="12" name="Picture 65" descr="nytvenskii_rayon_c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14414" y="21429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системы образования Нытвенского муниципального района»</a:t>
            </a:r>
            <a:endParaRPr lang="ru-RU" sz="2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79704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«Развитие культуры и искусства Нытвенского муниципального района»,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143512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929198"/>
            <a:ext cx="25717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92919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oup 79"/>
          <p:cNvGraphicFramePr>
            <a:graphicFrameLocks noGrp="1"/>
          </p:cNvGraphicFramePr>
          <p:nvPr/>
        </p:nvGraphicFramePr>
        <p:xfrm>
          <a:off x="2928925" y="2571741"/>
          <a:ext cx="5857918" cy="1928829"/>
        </p:xfrm>
        <a:graphic>
          <a:graphicData uri="http://schemas.openxmlformats.org/drawingml/2006/table">
            <a:tbl>
              <a:tblPr/>
              <a:tblGrid>
                <a:gridCol w="2182361"/>
                <a:gridCol w="1320903"/>
                <a:gridCol w="1033751"/>
                <a:gridCol w="1320903"/>
              </a:tblGrid>
              <a:tr h="3866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2014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5243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10178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143248"/>
            <a:ext cx="1657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214950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71612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000240"/>
            <a:ext cx="18192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929066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культуры и искусства Нытвенского муниципального района»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5" descr="nytvenskii_rayon_co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5720" y="1571612"/>
            <a:ext cx="4357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 произвела  738506 документовыдач.  На комплектование библиотечного фонда израсходовано1,2 млн. рублей;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проведение праздничных мероприятий в честь 70-го юбилея Победы было затрачено 85,0 тыс. рублей, проведено более 30 культурно-массовых мероприятий с участием 15 695 человек;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ремонтных работ –  1,3 млн. рублей.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1C9D8-BFA2-427D-B5C8-EA7DF93440C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87624" y="332656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«Строительство, реконструкция и приведение в нормативное состояние   объектов общественной инфраструктуры Нытвенского муниципального района»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000" dirty="0" smtClean="0"/>
          </a:p>
          <a:p>
            <a:pPr algn="ctr"/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2355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748463" cy="4464496"/>
        </p:xfrm>
        <a:graphic>
          <a:graphicData uri="http://schemas.openxmlformats.org/presentationml/2006/ole">
            <p:oleObj spid="_x0000_s23555" name="Worksheet" r:id="rId4" imgW="8353425" imgH="28479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5852" y="35716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Дорожный фонд Нытвенского муниципального района, млн.руб.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85720" y="1357298"/>
          <a:ext cx="83582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86742" cy="1643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 программы «Развитие сельского хозяйства и регулирование рынков сельскохозяйственной продукции, сырья и продовольствия в Нытвенском муниципальном районе»,     тыс. рублей</a:t>
            </a:r>
            <a:endParaRPr lang="ru-RU" sz="2000" dirty="0"/>
          </a:p>
        </p:txBody>
      </p:sp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74"/>
          <p:cNvGraphicFramePr>
            <a:graphicFrameLocks noGrp="1"/>
          </p:cNvGraphicFramePr>
          <p:nvPr/>
        </p:nvGraphicFramePr>
        <p:xfrm>
          <a:off x="2428858" y="1500174"/>
          <a:ext cx="6103581" cy="3594614"/>
        </p:xfrm>
        <a:graphic>
          <a:graphicData uri="http://schemas.openxmlformats.org/drawingml/2006/table">
            <a:tbl>
              <a:tblPr/>
              <a:tblGrid>
                <a:gridCol w="3530662"/>
                <a:gridCol w="844728"/>
                <a:gridCol w="936104"/>
                <a:gridCol w="792087"/>
              </a:tblGrid>
              <a:tr h="3571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мероприятия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96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кормопроизводства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2 900,0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2 900,0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3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кадрового потенциала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6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малых форм хозяйствования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4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программы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2 723,6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2 714,7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программе: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7 492,6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6 912,0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14312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357826"/>
            <a:ext cx="194310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429264"/>
            <a:ext cx="200026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429264"/>
            <a:ext cx="20240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софинансировании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муниципальных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программ, проектов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федеральным и краевым бюджетами в 2015 году, млн.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340765"/>
          <a:ext cx="8352927" cy="520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792088"/>
                <a:gridCol w="792088"/>
                <a:gridCol w="936104"/>
                <a:gridCol w="576064"/>
                <a:gridCol w="864096"/>
                <a:gridCol w="1152127"/>
              </a:tblGrid>
              <a:tr h="3647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3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краевой бюджет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84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молодых семей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3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сельских территорий» (развитие газификации)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Спортивный клуб + Спортивный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сертификат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1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предпринимательства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2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0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340765"/>
          <a:ext cx="8352927" cy="51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648072"/>
                <a:gridCol w="792088"/>
                <a:gridCol w="936104"/>
                <a:gridCol w="576064"/>
                <a:gridCol w="864096"/>
                <a:gridCol w="1152127"/>
              </a:tblGrid>
              <a:tr h="3212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краевой бюджет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4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молодых семей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сельских территорий» (развитие газификации)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Спортивный клуб + Спортивный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сертификат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предпринимательства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92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1" name="Заголовок 1"/>
          <p:cNvSpPr>
            <a:spLocks/>
          </p:cNvSpPr>
          <p:nvPr/>
        </p:nvSpPr>
        <p:spPr bwMode="auto">
          <a:xfrm>
            <a:off x="152400" y="15240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1371600" y="6858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Отчет предоставлен во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52400" y="2133600"/>
            <a:ext cx="4705350" cy="43434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495800" y="1752600"/>
            <a:ext cx="4648200" cy="47244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914400" y="2819400"/>
            <a:ext cx="3157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Ст. 14 устава муниципального образования  «Нытвенский муниципальный район»</a:t>
            </a: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5181600" y="2514600"/>
            <a:ext cx="3276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Ст. 51 Решения ЗС  НМР  от 26.10.2007 №  267  «О бюджетном процессе в муниципальном образовании Нытвенский муниципальный район»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05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РФФПП, млн.рублей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87" name="Group 79"/>
          <p:cNvGraphicFramePr>
            <a:graphicFrameLocks noGrp="1"/>
          </p:cNvGraphicFramePr>
          <p:nvPr/>
        </p:nvGraphicFramePr>
        <p:xfrm>
          <a:off x="785813" y="1285862"/>
          <a:ext cx="7786742" cy="4995887"/>
        </p:xfrm>
        <a:graphic>
          <a:graphicData uri="http://schemas.openxmlformats.org/drawingml/2006/table">
            <a:tbl>
              <a:tblPr/>
              <a:tblGrid>
                <a:gridCol w="2900943"/>
                <a:gridCol w="1755834"/>
                <a:gridCol w="1374131"/>
                <a:gridCol w="1755834"/>
              </a:tblGrid>
              <a:tr h="11599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поселений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2015/Факт2014,%</a:t>
                      </a:r>
                    </a:p>
                  </a:txBody>
                  <a:tcPr marL="9000" marR="9000" marT="90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: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Нытвенское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Уральское ГП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Новоильинское ГП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Григорьевское СП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Постаноговское СП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Чайковское СП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Чекменевское СП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423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Шерьинское СП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" marR="9000" marT="90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pic>
        <p:nvPicPr>
          <p:cNvPr id="126012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28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иных межбюджетных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трансфертов, переданных бюджетам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поселений, млн.рублей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714500"/>
          <a:ext cx="8429710" cy="4500596"/>
        </p:xfrm>
        <a:graphic>
          <a:graphicData uri="http://schemas.openxmlformats.org/drawingml/2006/table">
            <a:tbl>
              <a:tblPr/>
              <a:tblGrid>
                <a:gridCol w="2764480"/>
                <a:gridCol w="1301471"/>
                <a:gridCol w="1454586"/>
                <a:gridCol w="1684258"/>
                <a:gridCol w="1224915"/>
              </a:tblGrid>
              <a:tr h="503041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Нытвенское ГП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Уральское ГП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Новоильинское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Григорьевское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Постаноговское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6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Чайковское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Чекменевское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Шерьинское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7049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6684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Информация об остатках денежных средств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на лицевом счете районного бюджета, млн.руб.</a:t>
            </a:r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>
            <p:ph idx="1"/>
          </p:nvPr>
        </p:nvGraphicFramePr>
        <p:xfrm>
          <a:off x="1928794" y="1674784"/>
          <a:ext cx="6715172" cy="4584302"/>
        </p:xfrm>
        <a:graphic>
          <a:graphicData uri="http://schemas.openxmlformats.org/drawingml/2006/table">
            <a:tbl>
              <a:tblPr/>
              <a:tblGrid>
                <a:gridCol w="5456077"/>
                <a:gridCol w="1259095"/>
              </a:tblGrid>
              <a:tr h="354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Сумма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Средства на  счете районного бюджета на конец года – 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2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остаток средств, не подлежащие распределению – 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   - субсидии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средства местного бюджета, имеющие  целевое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направление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плановый дефицит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остатки средств, подлежащие распределению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всего                                                                                                                                                                           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9047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515461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1295400" y="30480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   </a:t>
            </a:r>
            <a:r>
              <a:rPr lang="ru-RU" sz="12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9462" name="TextBox 27"/>
          <p:cNvSpPr txBox="1">
            <a:spLocks noChangeArrowheads="1"/>
          </p:cNvSpPr>
          <p:nvPr/>
        </p:nvSpPr>
        <p:spPr bwMode="auto">
          <a:xfrm>
            <a:off x="1371600" y="990600"/>
            <a:ext cx="6781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Исполнение консолидированного бюджета Нытвенского муниципального района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консолидированного бюджета.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 характеристики, млн.рублей</a:t>
            </a:r>
          </a:p>
        </p:txBody>
      </p:sp>
      <p:graphicFrame>
        <p:nvGraphicFramePr>
          <p:cNvPr id="103579" name="Group 155"/>
          <p:cNvGraphicFramePr>
            <a:graphicFrameLocks noGrp="1"/>
          </p:cNvGraphicFramePr>
          <p:nvPr>
            <p:ph idx="1"/>
          </p:nvPr>
        </p:nvGraphicFramePr>
        <p:xfrm>
          <a:off x="468313" y="1643063"/>
          <a:ext cx="8464173" cy="4643469"/>
        </p:xfrm>
        <a:graphic>
          <a:graphicData uri="http://schemas.openxmlformats.org/drawingml/2006/table">
            <a:tbl>
              <a:tblPr/>
              <a:tblGrid>
                <a:gridCol w="2722234"/>
                <a:gridCol w="1090808"/>
                <a:gridCol w="1005025"/>
                <a:gridCol w="1000132"/>
                <a:gridCol w="1329884"/>
                <a:gridCol w="1316090"/>
              </a:tblGrid>
              <a:tr h="7285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2015/Факт 2014,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  (уточ.)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(-)/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2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3"/>
          <p:cNvSpPr txBox="1">
            <a:spLocks noChangeArrowheads="1"/>
          </p:cNvSpPr>
          <p:nvPr/>
        </p:nvSpPr>
        <p:spPr bwMode="auto">
          <a:xfrm>
            <a:off x="468313" y="-7938"/>
            <a:ext cx="8351837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7587" name="Text Box 16"/>
          <p:cNvSpPr txBox="1">
            <a:spLocks noChangeArrowheads="1"/>
          </p:cNvSpPr>
          <p:nvPr/>
        </p:nvSpPr>
        <p:spPr bwMode="auto">
          <a:xfrm>
            <a:off x="7524750" y="1484313"/>
            <a:ext cx="12239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7588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1524000" y="9144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Исполнение районного бюджета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14313"/>
            <a:ext cx="7675563" cy="13573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Исполнение районного бюджета.                            Общие характеристики, млн.рублей</a:t>
            </a:r>
          </a:p>
        </p:txBody>
      </p:sp>
      <p:graphicFrame>
        <p:nvGraphicFramePr>
          <p:cNvPr id="22574" name="Group 46"/>
          <p:cNvGraphicFramePr>
            <a:graphicFrameLocks noGrp="1"/>
          </p:cNvGraphicFramePr>
          <p:nvPr/>
        </p:nvGraphicFramePr>
        <p:xfrm>
          <a:off x="395288" y="1714500"/>
          <a:ext cx="8391553" cy="4500595"/>
        </p:xfrm>
        <a:graphic>
          <a:graphicData uri="http://schemas.openxmlformats.org/drawingml/2006/table">
            <a:tbl>
              <a:tblPr/>
              <a:tblGrid>
                <a:gridCol w="2589097"/>
                <a:gridCol w="1006783"/>
                <a:gridCol w="1093986"/>
                <a:gridCol w="1058482"/>
                <a:gridCol w="1357191"/>
                <a:gridCol w="1286014"/>
              </a:tblGrid>
              <a:tr h="7321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2015/Факт 2014,%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(уточ.)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8650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C9FF-560E-4AB2-B079-09A6F36BDBD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80400" cy="9953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</a:rPr>
              <a:t>Исполнение доходной части районного бюджета, млн.рублей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323528" y="1196752"/>
          <a:ext cx="8572530" cy="5454836"/>
        </p:xfrm>
        <a:graphic>
          <a:graphicData uri="http://schemas.openxmlformats.org/drawingml/2006/table">
            <a:tbl>
              <a:tblPr/>
              <a:tblGrid>
                <a:gridCol w="3643308"/>
                <a:gridCol w="1357322"/>
                <a:gridCol w="1214446"/>
                <a:gridCol w="1285884"/>
                <a:gridCol w="1071570"/>
              </a:tblGrid>
              <a:tr h="3577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уточ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бюджету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2014г.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Транспортный 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94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6C55A8-C5DB-46FD-8141-CE3691E17F4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Исполнение доходной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части бюджета, млн.рублей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-500063" y="1819275"/>
          <a:ext cx="4059238" cy="4789488"/>
        </p:xfrm>
        <a:graphic>
          <a:graphicData uri="http://schemas.openxmlformats.org/presentationml/2006/ole">
            <p:oleObj spid="_x0000_s46082" name="Диаграмма" r:id="rId3" imgW="7153351" imgH="8439302" progId="MSGraph.Chart.8">
              <p:embed followColorScheme="full"/>
            </p:oleObj>
          </a:graphicData>
        </a:graphic>
      </p:graphicFrame>
      <p:pic>
        <p:nvPicPr>
          <p:cNvPr id="115718" name="Picture 12" descr="nytvenskii_rayon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8913"/>
            <a:ext cx="755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-252536" y="1412776"/>
          <a:ext cx="56886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214942" y="1357298"/>
          <a:ext cx="371477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313"/>
            <a:ext cx="8548687" cy="9953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Исполнение по безвозмездным поступлениям          в  районный бюджет, млн.рублей</a:t>
            </a:r>
          </a:p>
        </p:txBody>
      </p:sp>
      <p:graphicFrame>
        <p:nvGraphicFramePr>
          <p:cNvPr id="102574" name="Group 174"/>
          <p:cNvGraphicFramePr>
            <a:graphicFrameLocks noGrp="1"/>
          </p:cNvGraphicFramePr>
          <p:nvPr/>
        </p:nvGraphicFramePr>
        <p:xfrm>
          <a:off x="395288" y="1484313"/>
          <a:ext cx="8177240" cy="5005031"/>
        </p:xfrm>
        <a:graphic>
          <a:graphicData uri="http://schemas.openxmlformats.org/drawingml/2006/table">
            <a:tbl>
              <a:tblPr/>
              <a:tblGrid>
                <a:gridCol w="3238026"/>
                <a:gridCol w="1237975"/>
                <a:gridCol w="1125855"/>
                <a:gridCol w="1367040"/>
                <a:gridCol w="1208344"/>
              </a:tblGrid>
              <a:tr h="5674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Рост/снижение,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7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уточнен. бюджету 2015г.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2014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6784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C3AB-B6C8-4036-B857-CB2189950FE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3694</TotalTime>
  <Words>1075</Words>
  <Application>Microsoft Office PowerPoint</Application>
  <PresentationFormat>Экран (4:3)</PresentationFormat>
  <Paragraphs>531</Paragraphs>
  <Slides>23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Диаграмма</vt:lpstr>
      <vt:lpstr>Лист</vt:lpstr>
      <vt:lpstr>Worksheet</vt:lpstr>
      <vt:lpstr>Слайд 1</vt:lpstr>
      <vt:lpstr>Слайд 2</vt:lpstr>
      <vt:lpstr>Слайд 3</vt:lpstr>
      <vt:lpstr>Исполнение консолидированного бюджета.  Общие характеристики, млн.рублей</vt:lpstr>
      <vt:lpstr>Слайд 5</vt:lpstr>
      <vt:lpstr>Исполнение районного бюджета.                            Общие характеристики, млн.рублей</vt:lpstr>
      <vt:lpstr>    Исполнение доходной части районного бюджета, млн.рублей</vt:lpstr>
      <vt:lpstr>Исполнение доходной  части бюджета, млн.рублей</vt:lpstr>
      <vt:lpstr>Исполнение по безвозмездным поступлениям          в  районный бюджет, млн.рублей</vt:lpstr>
      <vt:lpstr> Структура районного бюджета, млн.руб.</vt:lpstr>
      <vt:lpstr>           Расходы на реализацию муниципальных и ведомственных программ на 2015 год, млн.рублей</vt:lpstr>
      <vt:lpstr>Муниципальная программа  «Развитие системы образования Нытвенского муниципального района »,  млн. рублей</vt:lpstr>
      <vt:lpstr>Слайд 13</vt:lpstr>
      <vt:lpstr>Муниципальная программа  «Развитие культуры и искусства Нытвенского муниципального района»,  млн. рублей</vt:lpstr>
      <vt:lpstr>Муниципальная программа  «Развитие культуры и искусства Нытвенского муниципального района»  </vt:lpstr>
      <vt:lpstr>Слайд 16</vt:lpstr>
      <vt:lpstr>Слайд 17</vt:lpstr>
      <vt:lpstr>Мероприятия  программы «Развитие сельского хозяйства и регулирование рынков сельскохозяйственной продукции, сырья и продовольствия в Нытвенском муниципальном районе»,     тыс. рублей</vt:lpstr>
      <vt:lpstr>Слайд 19</vt:lpstr>
      <vt:lpstr>Исполнение РФФПП, млн.рублей</vt:lpstr>
      <vt:lpstr>Исполнение иных межбюджетных  трансфертов, переданных бюджетам  поселений, млн.рублей</vt:lpstr>
      <vt:lpstr>Информация об остатках денежных средств  на лицевом счете районного бюджета, млн.руб.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576</cp:revision>
  <dcterms:modified xsi:type="dcterms:W3CDTF">2016-05-17T09:55:16Z</dcterms:modified>
</cp:coreProperties>
</file>