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90" r:id="rId4"/>
    <p:sldId id="336" r:id="rId5"/>
    <p:sldId id="334" r:id="rId6"/>
    <p:sldId id="331" r:id="rId7"/>
    <p:sldId id="335" r:id="rId8"/>
    <p:sldId id="340" r:id="rId9"/>
    <p:sldId id="309" r:id="rId10"/>
    <p:sldId id="310" r:id="rId11"/>
    <p:sldId id="314" r:id="rId12"/>
    <p:sldId id="338" r:id="rId13"/>
    <p:sldId id="341" r:id="rId14"/>
    <p:sldId id="333" r:id="rId15"/>
    <p:sldId id="32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717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AC3963-51C3-4806-9005-1C224629CAEB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BB7536-D1EE-4BDA-9821-4ED8E21E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749FB-E92F-40B6-A26A-7A2FE8B8AA4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77189-956A-4890-ABD7-C1EEF51AFC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A0BBB-1271-44E4-B05C-BC037D8502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4466E-F91D-4A5C-8ADF-01ECC3990C9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96B79-ED0D-4EA6-9A1E-AD683DEB4AE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B357-DECA-48E7-9AB7-1EF870A51F5C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91AE-ED22-431A-BAE4-5CE3A817A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F4F7-B987-44F7-9783-723A46CDF737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2FF5-A872-451A-9D0E-D2AD75AE9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69B1-B9F3-41AF-8E2D-C04622E2D042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E2350-84D2-44FD-A34E-A3D4AE53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lIns="91440" tIns="45720" rIns="91440" bIns="45720"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1430-F8ED-4217-A681-5709D2F28B60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CD25-B160-4BCC-B69B-35C20F45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B53F-CF15-455E-B67C-2C9272CB3E6E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3E32-A603-4E32-B843-4E83E50A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D40C-A08A-419A-A2FD-050ECF3D62C7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1B14-6F93-4E1D-8940-032BD61A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23AC2-D428-43EE-98F7-8BD28C092FF8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1EEE-9211-4747-8C98-103DF9F5F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52E6D-7D15-4FFF-BE58-5C7B318AFE52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90C2-5DF2-46AB-A3DF-011F24C52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48E8-212A-49F2-9E95-496632F159C7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EB27-8168-414B-9671-358DDA5A0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3D2A-0D59-44DD-9A24-09000388EE35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E33-5CAE-4011-8791-760AC376A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23A6-C1A4-4D8A-8D9E-CEEC3CC940C4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4170-8D25-4334-911B-11101D547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A852-8DCC-4E25-B812-E19F5D5304CC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D885B-E213-4EC0-A240-1F130E04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4897B-A32B-4E11-B1C6-8EFDAFABA87A}" type="datetime1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B74EA-9FAB-462D-A01E-D76B992BE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6.xls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785813" y="285750"/>
            <a:ext cx="8072437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Новоильинского городского поселения</a:t>
            </a:r>
          </a:p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600" dirty="0">
              <a:latin typeface="Tahoma" pitchFamily="34" charset="0"/>
            </a:endParaRPr>
          </a:p>
          <a:p>
            <a:pPr algn="ctr"/>
            <a:endParaRPr lang="ru-RU" sz="2600" dirty="0">
              <a:latin typeface="Tahoma" pitchFamily="34" charset="0"/>
            </a:endParaRPr>
          </a:p>
        </p:txBody>
      </p:sp>
      <p:sp>
        <p:nvSpPr>
          <p:cNvPr id="15362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5367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285750" y="692150"/>
            <a:ext cx="8572500" cy="137953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</a:rPr>
              <a:t>Благоустройство территории Новоильинского городского поселения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2251" name="Group 27"/>
          <p:cNvGraphicFramePr>
            <a:graphicFrameLocks noGrp="1"/>
          </p:cNvGraphicFramePr>
          <p:nvPr/>
        </p:nvGraphicFramePr>
        <p:xfrm>
          <a:off x="2928938" y="2500313"/>
          <a:ext cx="5857875" cy="1692067"/>
        </p:xfrm>
        <a:graphic>
          <a:graphicData uri="http://schemas.openxmlformats.org/drawingml/2006/table">
            <a:tbl>
              <a:tblPr/>
              <a:tblGrid>
                <a:gridCol w="2182812"/>
                <a:gridCol w="1320800"/>
                <a:gridCol w="1033463"/>
                <a:gridCol w="1320800"/>
              </a:tblGrid>
              <a:tr h="328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1563,8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1563,8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17A3C-6150-4318-B9AC-0EE2848A23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2247" name="Picture 27" descr="Фото1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652963"/>
            <a:ext cx="26654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8" descr="Фото3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23050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9" descr="IMG_20160706_073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869160"/>
            <a:ext cx="23764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https://asninfo.ru/images/news/b9758fe2/e77e69b59f680384f0b1d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050" y="4869160"/>
            <a:ext cx="309224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285750" y="692150"/>
            <a:ext cx="8572500" cy="1379538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latin typeface="Times New Roman" pitchFamily="18" charset="0"/>
              </a:rPr>
              <a:t>Развитие культуры, спорта и формирование здорового образа жизни в Новоильинском городском поселении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5143500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80" name="Group 32"/>
          <p:cNvGraphicFramePr>
            <a:graphicFrameLocks noGrp="1"/>
          </p:cNvGraphicFramePr>
          <p:nvPr/>
        </p:nvGraphicFramePr>
        <p:xfrm>
          <a:off x="2928938" y="2571750"/>
          <a:ext cx="5857875" cy="1928813"/>
        </p:xfrm>
        <a:graphic>
          <a:graphicData uri="http://schemas.openxmlformats.org/drawingml/2006/table">
            <a:tbl>
              <a:tblPr/>
              <a:tblGrid>
                <a:gridCol w="2182812"/>
                <a:gridCol w="1320800"/>
                <a:gridCol w="1033463"/>
                <a:gridCol w="1320800"/>
              </a:tblGrid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3616,4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3863,7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3863,7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0B597-13E0-4825-8EAF-3A00017B624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3272" name="Picture 29" descr="image_1307684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941888"/>
            <a:ext cx="2736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3" name="AutoShape 31" descr="https://i.mycdn.me/image?id=770427374763&amp;t=52&amp;plc=WEB&amp;tkn=*bNXk3oKhFrHyoOJ07LgL-UA5AK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53274" name="AutoShape 33" descr="https://i.mycdn.me/image?id=770427374763&amp;t=52&amp;plc=WEB&amp;tkn=*bNXk3oKhFrHyoOJ07LgL-UA5AK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53275" name="AutoShape 35" descr="https://i.mycdn.me/image?id=770427374763&amp;t=52&amp;plc=WEB&amp;tkn=*bNXk3oKhFrHyoOJ07LgL-UA5AK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53276" name="AutoShape 37" descr="https://i.mycdn.me/image?id=770427374763&amp;t=52&amp;plc=WEB&amp;tkn=*bNXk3oKhFrHyoOJ07LgL-UA5AK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pic>
        <p:nvPicPr>
          <p:cNvPr id="53277" name="Picture 32" descr="IMG_20170317_142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36838"/>
            <a:ext cx="23050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33" descr="Фото29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941888"/>
            <a:ext cx="2665412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5888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692150"/>
            <a:ext cx="8572500" cy="1379538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latin typeface="Times New Roman" pitchFamily="18" charset="0"/>
              </a:rPr>
              <a:t>Дорожная инфраструктура Новоильинского городского поселения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»,тыс. рублей</a:t>
            </a:r>
          </a:p>
        </p:txBody>
      </p:sp>
      <p:graphicFrame>
        <p:nvGraphicFramePr>
          <p:cNvPr id="54300" name="Group 28"/>
          <p:cNvGraphicFramePr>
            <a:graphicFrameLocks noGrp="1"/>
          </p:cNvGraphicFramePr>
          <p:nvPr/>
        </p:nvGraphicFramePr>
        <p:xfrm>
          <a:off x="2928938" y="2571750"/>
          <a:ext cx="5857875" cy="1928813"/>
        </p:xfrm>
        <a:graphic>
          <a:graphicData uri="http://schemas.openxmlformats.org/drawingml/2006/table">
            <a:tbl>
              <a:tblPr/>
              <a:tblGrid>
                <a:gridCol w="2182812"/>
                <a:gridCol w="1320800"/>
                <a:gridCol w="1033463"/>
                <a:gridCol w="1320800"/>
              </a:tblGrid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2286,1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3747,7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3111,2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6C4F01-7CFA-4EC6-918C-1472EB50F60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4296" name="Picture 29" descr="Фото4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797425"/>
            <a:ext cx="26638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7" name="Picture 30" descr="Фото3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5400"/>
            <a:ext cx="24495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32" descr="Фото3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28082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http://www.ibresi.cap.ru/HOME/60/foto/sod_dorog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25144"/>
            <a:ext cx="2520280" cy="1853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692150"/>
            <a:ext cx="8572500" cy="137953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правонарушений, терроризма, экстремизма, межнациональных (межэтнических) конфликтов в Новоильинском городском поселении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54300" name="Group 28"/>
          <p:cNvGraphicFramePr>
            <a:graphicFrameLocks noGrp="1"/>
          </p:cNvGraphicFramePr>
          <p:nvPr/>
        </p:nvGraphicFramePr>
        <p:xfrm>
          <a:off x="2928938" y="2571750"/>
          <a:ext cx="5857875" cy="1928813"/>
        </p:xfrm>
        <a:graphic>
          <a:graphicData uri="http://schemas.openxmlformats.org/drawingml/2006/table">
            <a:tbl>
              <a:tblPr/>
              <a:tblGrid>
                <a:gridCol w="2182812"/>
                <a:gridCol w="1320800"/>
                <a:gridCol w="1033463"/>
                <a:gridCol w="1320800"/>
              </a:tblGrid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999" marR="8999" marT="89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" marR="8999" marT="899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6C4F01-7CFA-4EC6-918C-1472EB50F60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://ivanovskoe.vaonews.ru/wp-content/uploads/sites/7/2017/11/%D1%8D%D0%BA%D1%81%D1%82%D1%80%D0%B5%D0%BC%D0%B8%D0%B7%D0%BC-e1511938846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448272" cy="3427581"/>
          </a:xfrm>
          <a:prstGeom prst="rect">
            <a:avLst/>
          </a:prstGeom>
          <a:noFill/>
        </p:spPr>
      </p:pic>
      <p:pic>
        <p:nvPicPr>
          <p:cNvPr id="72708" name="Picture 4" descr="http://tulasmi.ru/content/uploads/2013/10/20131002-konkur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653136"/>
            <a:ext cx="2664296" cy="1728192"/>
          </a:xfrm>
          <a:prstGeom prst="rect">
            <a:avLst/>
          </a:prstGeom>
          <a:noFill/>
        </p:spPr>
      </p:pic>
      <p:pic>
        <p:nvPicPr>
          <p:cNvPr id="72710" name="Picture 6" descr="http://900igr.net/datas/obschestvoznanie/Profilaktika-ekstremizma/0008-008-TSel-profilaktiki-ekstremiz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81128"/>
            <a:ext cx="3096344" cy="191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1285875" y="0"/>
            <a:ext cx="7500938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софинансировании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муниципальных программ, проектов с федеральным и краевым бюджетами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году, тыс. рублей</a:t>
            </a:r>
          </a:p>
        </p:txBody>
      </p:sp>
      <p:graphicFrame>
        <p:nvGraphicFramePr>
          <p:cNvPr id="55460" name="Group 164"/>
          <p:cNvGraphicFramePr>
            <a:graphicFrameLocks noGrp="1"/>
          </p:cNvGraphicFramePr>
          <p:nvPr/>
        </p:nvGraphicFramePr>
        <p:xfrm>
          <a:off x="395288" y="1341438"/>
          <a:ext cx="8353425" cy="4629127"/>
        </p:xfrm>
        <a:graphic>
          <a:graphicData uri="http://schemas.openxmlformats.org/drawingml/2006/table">
            <a:tbl>
              <a:tblPr/>
              <a:tblGrid>
                <a:gridCol w="3240087"/>
                <a:gridCol w="792163"/>
                <a:gridCol w="792162"/>
                <a:gridCol w="936625"/>
                <a:gridCol w="576263"/>
                <a:gridCol w="863600"/>
                <a:gridCol w="1152525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факт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нено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 краевой бюджет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территорий» (развитие газификации)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клуб + Спортивный сертификат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 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 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13F7B-94E3-4B2C-9EE8-094C51E801B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55459" name="Group 163"/>
          <p:cNvGraphicFramePr>
            <a:graphicFrameLocks noGrp="1"/>
          </p:cNvGraphicFramePr>
          <p:nvPr/>
        </p:nvGraphicFramePr>
        <p:xfrm>
          <a:off x="395288" y="1341438"/>
          <a:ext cx="8353425" cy="4392578"/>
        </p:xfrm>
        <a:graphic>
          <a:graphicData uri="http://schemas.openxmlformats.org/drawingml/2006/table">
            <a:tbl>
              <a:tblPr/>
              <a:tblGrid>
                <a:gridCol w="3168600"/>
                <a:gridCol w="863650"/>
                <a:gridCol w="792162"/>
                <a:gridCol w="936625"/>
                <a:gridCol w="576263"/>
                <a:gridCol w="863600"/>
                <a:gridCol w="1152525"/>
              </a:tblGrid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нено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 краевой бюджет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Газопровод высокого давления и газопровод низкого давления для газоснабжения жилых домов по ул. Ленина, Свердлова, Первомайская в п. Новоильинский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1630,8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4242,9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жильем молодых семей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Софинансирование мероприятий по реализации социально значимых проектов территориального общественного самоуправления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5061,2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7862,1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7846,1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2127,9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5718,2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pic>
        <p:nvPicPr>
          <p:cNvPr id="55429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515461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E8C8E-CB7D-444C-8B69-59F0B42892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0" name="Заголовок 1"/>
          <p:cNvSpPr>
            <a:spLocks/>
          </p:cNvSpPr>
          <p:nvPr/>
        </p:nvSpPr>
        <p:spPr bwMode="auto">
          <a:xfrm>
            <a:off x="152400" y="15240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1371600" y="685800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Отчет предоставлен во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3" name="Вертикальный свиток 12"/>
          <p:cNvSpPr>
            <a:spLocks noChangeArrowheads="1"/>
          </p:cNvSpPr>
          <p:nvPr/>
        </p:nvSpPr>
        <p:spPr bwMode="auto">
          <a:xfrm>
            <a:off x="152400" y="2133600"/>
            <a:ext cx="4705350" cy="4343400"/>
          </a:xfrm>
          <a:prstGeom prst="verticalScroll">
            <a:avLst>
              <a:gd name="adj" fmla="val 12500"/>
            </a:avLst>
          </a:prstGeom>
          <a:solidFill>
            <a:srgbClr val="C3D69B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Вертикальный свиток 13"/>
          <p:cNvSpPr>
            <a:spLocks noChangeArrowheads="1"/>
          </p:cNvSpPr>
          <p:nvPr/>
        </p:nvSpPr>
        <p:spPr bwMode="auto">
          <a:xfrm>
            <a:off x="4495800" y="1752600"/>
            <a:ext cx="4648200" cy="4724400"/>
          </a:xfrm>
          <a:prstGeom prst="verticalScroll">
            <a:avLst>
              <a:gd name="adj" fmla="val 12500"/>
            </a:avLst>
          </a:prstGeom>
          <a:solidFill>
            <a:srgbClr val="C3D69B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914400" y="2819400"/>
            <a:ext cx="31575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Ст. 11 Устава муниципального образования  «Новоильинское городское поселение»</a:t>
            </a: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5181600" y="2514600"/>
            <a:ext cx="3276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Ст. 46 Решения Думы Новоильинского ГП  от 21.11.2007 №  62  «О бюджетном процессе в муниципальном образовании </a:t>
            </a:r>
            <a:r>
              <a:rPr lang="ru-RU" sz="2400">
                <a:latin typeface="Times New Roman" pitchFamily="18" charset="0"/>
              </a:rPr>
              <a:t>«Новоильинское городское поселение»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2964-E2FB-43CA-9304-4841B2E502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7419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Исполнение местного бюджета.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Общие характеристики, тыс.рублей</a:t>
            </a:r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idx="1"/>
          </p:nvPr>
        </p:nvGraphicFramePr>
        <p:xfrm>
          <a:off x="468313" y="1643063"/>
          <a:ext cx="8464550" cy="4645026"/>
        </p:xfrm>
        <a:graphic>
          <a:graphicData uri="http://schemas.openxmlformats.org/drawingml/2006/table">
            <a:tbl>
              <a:tblPr/>
              <a:tblGrid>
                <a:gridCol w="2722562"/>
                <a:gridCol w="1090613"/>
                <a:gridCol w="1004887"/>
                <a:gridCol w="1000125"/>
                <a:gridCol w="1330325"/>
                <a:gridCol w="1316038"/>
              </a:tblGrid>
              <a:tr h="728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428" marR="91428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2017/Факт 2016,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  (уточ.)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исполнения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ДОХОДОВ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17907,5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19568,9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19608,3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РАСХОДОВ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18196,6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20954,7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20221,1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(-)/ ПРОФИЦИТ (+)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-289,1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-1385,8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-612,8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762E5-A2BA-41CC-BCFB-1DD43D9D3C7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80400" cy="9953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</a:rPr>
              <a:t>Исполнение доходной части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местного бюджета, тыс.рублей</a:t>
            </a:r>
          </a:p>
        </p:txBody>
      </p:sp>
      <p:graphicFrame>
        <p:nvGraphicFramePr>
          <p:cNvPr id="20558" name="Group 78"/>
          <p:cNvGraphicFramePr>
            <a:graphicFrameLocks noGrp="1"/>
          </p:cNvGraphicFramePr>
          <p:nvPr/>
        </p:nvGraphicFramePr>
        <p:xfrm>
          <a:off x="323850" y="1196975"/>
          <a:ext cx="8572500" cy="4898549"/>
        </p:xfrm>
        <a:graphic>
          <a:graphicData uri="http://schemas.openxmlformats.org/drawingml/2006/table">
            <a:tbl>
              <a:tblPr/>
              <a:tblGrid>
                <a:gridCol w="3643313"/>
                <a:gridCol w="1357312"/>
                <a:gridCol w="1214438"/>
                <a:gridCol w="1285875"/>
                <a:gridCol w="1071562"/>
              </a:tblGrid>
              <a:tr h="3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снижение, %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уточ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бюджету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5803,9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5222,5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616,9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573,7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175,0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911,2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919,9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413,4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246,1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налог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1725,4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1696,2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1267,6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986,0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доходы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499C7D-D805-4389-815D-03A6A87C26B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0E375-5057-42C8-B0A0-ADEB20A9061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Исполнение доходной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части бюджета, тыс.рублей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-500063" y="1819275"/>
          <a:ext cx="4059238" cy="4789488"/>
        </p:xfrm>
        <a:graphic>
          <a:graphicData uri="http://schemas.openxmlformats.org/presentationml/2006/ole">
            <p:oleObj spid="_x0000_s46082" name="Диаграмма" r:id="rId3" imgW="7153351" imgH="8439302" progId="MSGraph.Chart.8">
              <p:embed followColorScheme="full"/>
            </p:oleObj>
          </a:graphicData>
        </a:graphic>
      </p:graphicFrame>
      <p:graphicFrame>
        <p:nvGraphicFramePr>
          <p:cNvPr id="46085" name="Диаграмма 5"/>
          <p:cNvGraphicFramePr>
            <a:graphicFrameLocks/>
          </p:cNvGraphicFramePr>
          <p:nvPr/>
        </p:nvGraphicFramePr>
        <p:xfrm>
          <a:off x="179512" y="1484784"/>
          <a:ext cx="5127625" cy="4410075"/>
        </p:xfrm>
        <a:graphic>
          <a:graphicData uri="http://schemas.openxmlformats.org/presentationml/2006/ole">
            <p:oleObj spid="_x0000_s46085" name="Worksheet" r:id="rId4" imgW="6419979" imgH="4495770" progId="Excel.Sheet.8">
              <p:embed/>
            </p:oleObj>
          </a:graphicData>
        </a:graphic>
      </p:graphicFrame>
      <p:graphicFrame>
        <p:nvGraphicFramePr>
          <p:cNvPr id="46086" name="Диаграмма 6"/>
          <p:cNvGraphicFramePr>
            <a:graphicFrameLocks/>
          </p:cNvGraphicFramePr>
          <p:nvPr/>
        </p:nvGraphicFramePr>
        <p:xfrm>
          <a:off x="5219700" y="1484313"/>
          <a:ext cx="3672780" cy="4321175"/>
        </p:xfrm>
        <a:graphic>
          <a:graphicData uri="http://schemas.openxmlformats.org/presentationml/2006/ole">
            <p:oleObj spid="_x0000_s46086" name="Worksheet" r:id="rId5" imgW="3276713" imgH="4838670" progId="Excel.Sheet.8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B204A-51AB-4659-B49A-07C7078AB5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6091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313"/>
            <a:ext cx="8548687" cy="9953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Исполнение по безвозмездным поступлениям          в  местный бюджет, тыс.рублей</a:t>
            </a:r>
          </a:p>
        </p:txBody>
      </p:sp>
      <p:graphicFrame>
        <p:nvGraphicFramePr>
          <p:cNvPr id="50222" name="Group 46"/>
          <p:cNvGraphicFramePr>
            <a:graphicFrameLocks noGrp="1"/>
          </p:cNvGraphicFramePr>
          <p:nvPr/>
        </p:nvGraphicFramePr>
        <p:xfrm>
          <a:off x="395288" y="1484313"/>
          <a:ext cx="8177212" cy="4366186"/>
        </p:xfrm>
        <a:graphic>
          <a:graphicData uri="http://schemas.openxmlformats.org/drawingml/2006/table">
            <a:tbl>
              <a:tblPr/>
              <a:tblGrid>
                <a:gridCol w="3238500"/>
                <a:gridCol w="1238250"/>
                <a:gridCol w="1125537"/>
                <a:gridCol w="1366838"/>
                <a:gridCol w="1208087"/>
              </a:tblGrid>
              <a:tr h="566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Рост/снижение, %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уточнен. бюджету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году</a:t>
                      </a: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безвозмездные поступления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12103,6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14385,8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8203,8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8352,1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Субвенции, субсидии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602,1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28" marR="91428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3611,0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4294,7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E8330-5096-4E28-932F-06F50D44C7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0221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Структура доходов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местного бюджета, тыс.руб.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1E3A58-C958-439E-8F41-3E59C198B3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47106" name="Диаграмма 5"/>
          <p:cNvGraphicFramePr>
            <a:graphicFrameLocks/>
          </p:cNvGraphicFramePr>
          <p:nvPr/>
        </p:nvGraphicFramePr>
        <p:xfrm>
          <a:off x="4667250" y="1171575"/>
          <a:ext cx="4560888" cy="2325688"/>
        </p:xfrm>
        <a:graphic>
          <a:graphicData uri="http://schemas.openxmlformats.org/presentationml/2006/ole">
            <p:oleObj spid="_x0000_s47106" name="Лист" r:id="rId3" imgW="3381451" imgH="1723949" progId="Excel.Sheet.8">
              <p:embed/>
            </p:oleObj>
          </a:graphicData>
        </a:graphic>
      </p:graphicFrame>
      <p:graphicFrame>
        <p:nvGraphicFramePr>
          <p:cNvPr id="47107" name="Диаграмма 8"/>
          <p:cNvGraphicFramePr>
            <a:graphicFrameLocks/>
          </p:cNvGraphicFramePr>
          <p:nvPr/>
        </p:nvGraphicFramePr>
        <p:xfrm>
          <a:off x="384175" y="952500"/>
          <a:ext cx="4432300" cy="803275"/>
        </p:xfrm>
        <a:graphic>
          <a:graphicData uri="http://schemas.openxmlformats.org/presentationml/2006/ole">
            <p:oleObj spid="_x0000_s47107" name="Лист" r:id="rId4" imgW="4257751" imgH="771449" progId="Excel.Sheet.8">
              <p:embed/>
            </p:oleObj>
          </a:graphicData>
        </a:graphic>
      </p:graphicFrame>
      <p:graphicFrame>
        <p:nvGraphicFramePr>
          <p:cNvPr id="47111" name="Object 7"/>
          <p:cNvGraphicFramePr>
            <a:graphicFrameLocks/>
          </p:cNvGraphicFramePr>
          <p:nvPr/>
        </p:nvGraphicFramePr>
        <p:xfrm>
          <a:off x="492125" y="1412875"/>
          <a:ext cx="4168775" cy="5184775"/>
        </p:xfrm>
        <a:graphic>
          <a:graphicData uri="http://schemas.openxmlformats.org/presentationml/2006/ole">
            <p:oleObj spid="_x0000_s47111" name="Worksheet" r:id="rId5" imgW="3990944" imgH="4962600" progId="Excel.Sheet.8">
              <p:embed/>
            </p:oleObj>
          </a:graphicData>
        </a:graphic>
      </p:graphicFrame>
      <p:graphicFrame>
        <p:nvGraphicFramePr>
          <p:cNvPr id="47112" name="Диаграмма 9"/>
          <p:cNvGraphicFramePr>
            <a:graphicFrameLocks/>
          </p:cNvGraphicFramePr>
          <p:nvPr/>
        </p:nvGraphicFramePr>
        <p:xfrm>
          <a:off x="4572000" y="1409700"/>
          <a:ext cx="4132263" cy="5045075"/>
        </p:xfrm>
        <a:graphic>
          <a:graphicData uri="http://schemas.openxmlformats.org/presentationml/2006/ole">
            <p:oleObj spid="_x0000_s47112" name="Worksheet" r:id="rId6" imgW="3990944" imgH="4962600" progId="Excel.Sheet.8">
              <p:embed/>
            </p:oleObj>
          </a:graphicData>
        </a:graphic>
      </p:graphicFrame>
      <p:pic>
        <p:nvPicPr>
          <p:cNvPr id="47117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7" tIns="43228" rIns="86457" bIns="43228" anchor="ctr">
            <a:spAutoFit/>
          </a:bodyPr>
          <a:lstStyle/>
          <a:p>
            <a:pPr defTabSz="865188"/>
            <a:endParaRPr lang="ru-RU" sz="800">
              <a:latin typeface="Tahoma" pitchFamily="34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7" tIns="43228" rIns="86457" bIns="43228" anchor="ctr">
            <a:spAutoFit/>
          </a:bodyPr>
          <a:lstStyle/>
          <a:p>
            <a:pPr defTabSz="865188"/>
            <a:endParaRPr lang="ru-RU" sz="800">
              <a:latin typeface="Tahoma" pitchFamily="34" charset="0"/>
            </a:endParaRPr>
          </a:p>
        </p:txBody>
      </p:sp>
      <p:pic>
        <p:nvPicPr>
          <p:cNvPr id="63497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0175" y="163513"/>
          <a:ext cx="8902700" cy="6091237"/>
        </p:xfrm>
        <a:graphic>
          <a:graphicData uri="http://schemas.openxmlformats.org/presentationml/2006/ole">
            <p:oleObj spid="_x0000_s63494" name="Worksheet" r:id="rId4" imgW="9734511" imgH="66579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вал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24685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3491880" y="1268760"/>
            <a:ext cx="1828800" cy="17526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>
              <a:defRPr/>
            </a:pPr>
            <a:r>
              <a:rPr lang="ru-RU" sz="3200" b="1" dirty="0" smtClean="0">
                <a:latin typeface="+mn-lt"/>
              </a:rPr>
              <a:t>Всего</a:t>
            </a:r>
          </a:p>
          <a:p>
            <a:pPr algn="ctr">
              <a:defRPr/>
            </a:pPr>
            <a:r>
              <a:rPr lang="ru-RU" sz="2000" b="1" dirty="0" smtClean="0">
                <a:latin typeface="+mn-lt"/>
              </a:rPr>
              <a:t>8540,0</a:t>
            </a:r>
            <a:endParaRPr lang="ru-RU" sz="2000" dirty="0">
              <a:latin typeface="+mn-lt"/>
            </a:endParaRPr>
          </a:p>
        </p:txBody>
      </p:sp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570787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и ведомственных программ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год, тыс.рублей</a:t>
            </a: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5004048" y="3429000"/>
            <a:ext cx="2232025" cy="2447925"/>
          </a:xfrm>
          <a:prstGeom prst="ellipse">
            <a:avLst/>
          </a:prstGeom>
          <a:solidFill>
            <a:srgbClr val="E6B9B8"/>
          </a:solidFill>
          <a:ln w="25400" algn="ctr">
            <a:solidFill>
              <a:srgbClr val="E6B9B8"/>
            </a:solidFill>
            <a:round/>
            <a:headEnd/>
            <a:tailEnd/>
          </a:ln>
        </p:spPr>
        <p:txBody>
          <a:bodyPr lIns="91428" tIns="45714" rIns="91428" bIns="45714" anchor="ctr"/>
          <a:lstStyle/>
          <a:p>
            <a:pPr algn="ctr"/>
            <a:r>
              <a:rPr lang="ru-RU" sz="1600" dirty="0">
                <a:latin typeface="Calibri" pitchFamily="34" charset="0"/>
              </a:rPr>
              <a:t>Развитие культуры, спорта и формирование здорового образа жизни в Новоильинском </a:t>
            </a:r>
            <a:r>
              <a:rPr lang="ru-RU" sz="1600" dirty="0" smtClean="0">
                <a:latin typeface="Calibri" pitchFamily="34" charset="0"/>
              </a:rPr>
              <a:t>ГП</a:t>
            </a:r>
          </a:p>
          <a:p>
            <a:pPr algn="ctr"/>
            <a:r>
              <a:rPr lang="ru-RU" sz="1600" b="1" i="1" dirty="0" smtClean="0">
                <a:latin typeface="Calibri" pitchFamily="34" charset="0"/>
              </a:rPr>
              <a:t>3863,7</a:t>
            </a:r>
            <a:endParaRPr lang="ru-RU" sz="1600" b="1" i="1" dirty="0">
              <a:latin typeface="Calibri" pitchFamily="34" charset="0"/>
            </a:endParaRPr>
          </a:p>
        </p:txBody>
      </p:sp>
      <p:grpSp>
        <p:nvGrpSpPr>
          <p:cNvPr id="51204" name="Овал 9"/>
          <p:cNvGrpSpPr>
            <a:grpSpLocks/>
          </p:cNvGrpSpPr>
          <p:nvPr/>
        </p:nvGrpSpPr>
        <p:grpSpPr bwMode="auto">
          <a:xfrm>
            <a:off x="0" y="1196182"/>
            <a:ext cx="2468563" cy="2657475"/>
            <a:chOff x="242" y="1662"/>
            <a:chExt cx="1555" cy="1674"/>
          </a:xfrm>
        </p:grpSpPr>
        <p:pic>
          <p:nvPicPr>
            <p:cNvPr id="51214" name="Овал 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" y="1662"/>
              <a:ext cx="1555" cy="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5" name="Text Box 5"/>
            <p:cNvSpPr txBox="1">
              <a:spLocks noChangeArrowheads="1"/>
            </p:cNvSpPr>
            <p:nvPr/>
          </p:nvSpPr>
          <p:spPr bwMode="auto">
            <a:xfrm>
              <a:off x="499" y="1877"/>
              <a:ext cx="1045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/>
              <a:r>
                <a:rPr lang="ru-RU" sz="1600" dirty="0">
                  <a:latin typeface="Calibri" pitchFamily="34" charset="0"/>
                </a:rPr>
                <a:t>Дорожная инфраструктура Новоильинского городского </a:t>
              </a:r>
              <a:r>
                <a:rPr lang="ru-RU" sz="1600" dirty="0" smtClean="0">
                  <a:latin typeface="Calibri" pitchFamily="34" charset="0"/>
                </a:rPr>
                <a:t>поселения</a:t>
              </a:r>
            </a:p>
            <a:p>
              <a:pPr algn="ctr"/>
              <a:r>
                <a:rPr lang="ru-RU" sz="1600" b="1" i="1" dirty="0" smtClean="0">
                  <a:latin typeface="Calibri" pitchFamily="34" charset="0"/>
                </a:rPr>
                <a:t>3112,0</a:t>
              </a:r>
              <a:endParaRPr lang="ru-RU" sz="1600" b="1" i="1" dirty="0">
                <a:latin typeface="Calibri" pitchFamily="34" charset="0"/>
              </a:endParaRPr>
            </a:p>
          </p:txBody>
        </p:sp>
      </p:grpSp>
      <p:sp>
        <p:nvSpPr>
          <p:cNvPr id="51205" name="TextBox 28"/>
          <p:cNvSpPr txBox="1">
            <a:spLocks noChangeArrowheads="1"/>
          </p:cNvSpPr>
          <p:nvPr/>
        </p:nvSpPr>
        <p:spPr bwMode="auto">
          <a:xfrm>
            <a:off x="6477000" y="426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endParaRPr lang="ru-RU"/>
          </a:p>
        </p:txBody>
      </p:sp>
      <p:grpSp>
        <p:nvGrpSpPr>
          <p:cNvPr id="51206" name="Овал 11"/>
          <p:cNvGrpSpPr>
            <a:grpSpLocks/>
          </p:cNvGrpSpPr>
          <p:nvPr/>
        </p:nvGrpSpPr>
        <p:grpSpPr bwMode="auto">
          <a:xfrm>
            <a:off x="1691680" y="3429000"/>
            <a:ext cx="2493963" cy="2706688"/>
            <a:chOff x="2150" y="2212"/>
            <a:chExt cx="1571" cy="1705"/>
          </a:xfrm>
        </p:grpSpPr>
        <p:pic>
          <p:nvPicPr>
            <p:cNvPr id="51212" name="Овал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0" y="2212"/>
              <a:ext cx="1571" cy="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3" name="Text Box 9"/>
            <p:cNvSpPr txBox="1">
              <a:spLocks noChangeArrowheads="1"/>
            </p:cNvSpPr>
            <p:nvPr/>
          </p:nvSpPr>
          <p:spPr bwMode="auto">
            <a:xfrm>
              <a:off x="2412" y="2477"/>
              <a:ext cx="1052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/>
              <a:r>
                <a:rPr lang="ru-RU" sz="1600" dirty="0">
                  <a:latin typeface="Calibri" pitchFamily="34" charset="0"/>
                </a:rPr>
                <a:t>Благоустройство территории Новоильинского городского </a:t>
              </a:r>
              <a:r>
                <a:rPr lang="ru-RU" sz="1600" dirty="0" smtClean="0">
                  <a:latin typeface="Calibri" pitchFamily="34" charset="0"/>
                </a:rPr>
                <a:t>поселения</a:t>
              </a:r>
            </a:p>
            <a:p>
              <a:pPr algn="ctr"/>
              <a:r>
                <a:rPr lang="ru-RU" sz="1600" b="1" i="1" dirty="0" smtClean="0">
                  <a:latin typeface="Calibri" pitchFamily="34" charset="0"/>
                </a:rPr>
                <a:t>1563,8</a:t>
              </a:r>
              <a:endParaRPr lang="ru-RU" sz="1600" b="1" i="1" dirty="0">
                <a:latin typeface="Calibri" pitchFamily="34" charset="0"/>
              </a:endParaRPr>
            </a:p>
          </p:txBody>
        </p:sp>
      </p:grp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530FB-D25C-4AE5-81FC-1FE3E53AFC0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1209" name="Line 28"/>
          <p:cNvSpPr>
            <a:spLocks noChangeShapeType="1"/>
          </p:cNvSpPr>
          <p:nvPr/>
        </p:nvSpPr>
        <p:spPr bwMode="auto">
          <a:xfrm flipH="1">
            <a:off x="2411760" y="2204864"/>
            <a:ext cx="1080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0" name="Line 29"/>
          <p:cNvSpPr>
            <a:spLocks noChangeShapeType="1"/>
          </p:cNvSpPr>
          <p:nvPr/>
        </p:nvSpPr>
        <p:spPr bwMode="auto">
          <a:xfrm flipH="1">
            <a:off x="3491880" y="2924945"/>
            <a:ext cx="432048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Line 30"/>
          <p:cNvSpPr>
            <a:spLocks noChangeShapeType="1"/>
          </p:cNvSpPr>
          <p:nvPr/>
        </p:nvSpPr>
        <p:spPr bwMode="auto">
          <a:xfrm>
            <a:off x="5292080" y="2204864"/>
            <a:ext cx="12961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217" name="Picture 5" descr="Новоильинское ГП конту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60350"/>
            <a:ext cx="641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804248" y="1268760"/>
            <a:ext cx="1944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Профилактика правонарушений, терроризма, экстремизма, межнациональных (межэтнических) конфликтов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 smtClean="0">
                <a:latin typeface="+mn-lt"/>
              </a:rPr>
              <a:t>Новоильинском </a:t>
            </a:r>
            <a:r>
              <a:rPr lang="ru-RU" sz="1400" dirty="0" smtClean="0">
                <a:latin typeface="+mn-lt"/>
              </a:rPr>
              <a:t> ГП</a:t>
            </a:r>
          </a:p>
          <a:p>
            <a:pPr algn="ctr"/>
            <a:r>
              <a:rPr lang="ru-RU" sz="1600" b="1" i="1" dirty="0" smtClean="0">
                <a:latin typeface="+mn-lt"/>
              </a:rPr>
              <a:t>1,3</a:t>
            </a:r>
            <a:endParaRPr lang="ru-RU" sz="1600" b="1" i="1" dirty="0">
              <a:latin typeface="+mn-lt"/>
            </a:endParaRP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5004048" y="2852936"/>
            <a:ext cx="576064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4459</TotalTime>
  <Words>554</Words>
  <Application>Microsoft Office PowerPoint</Application>
  <PresentationFormat>Экран (4:3)</PresentationFormat>
  <Paragraphs>275</Paragraphs>
  <Slides>15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Диаграмма</vt:lpstr>
      <vt:lpstr>Лист Microsoft Office Excel 97-2003</vt:lpstr>
      <vt:lpstr>Лист</vt:lpstr>
      <vt:lpstr>Слайд 1</vt:lpstr>
      <vt:lpstr>Слайд 2</vt:lpstr>
      <vt:lpstr>Исполнение местного бюджета.  Общие характеристики, тыс.рублей</vt:lpstr>
      <vt:lpstr>    Исполнение доходной части  местного бюджета, тыс.рублей</vt:lpstr>
      <vt:lpstr>Исполнение доходной  части бюджета, тыс.рублей</vt:lpstr>
      <vt:lpstr>Исполнение по безвозмездным поступлениям          в  местный бюджет, тыс.рублей</vt:lpstr>
      <vt:lpstr>Структура доходов  местного бюджета, тыс.руб.</vt:lpstr>
      <vt:lpstr>Слайд 8</vt:lpstr>
      <vt:lpstr>Расходы на реализацию муниципальных и ведомственных программ за 2017 год, тыс.рублей</vt:lpstr>
      <vt:lpstr>Муниципальная программа  «Благоустройство территории Новоильинского городского поселения», тыс. рублей</vt:lpstr>
      <vt:lpstr>Муниципальная программа  «Развитие культуры, спорта и формирование здорового образа жизни в Новоильинском городском поселении»,  тыс. рублей</vt:lpstr>
      <vt:lpstr>Муниципальная программа  «Дорожная инфраструктура Новоильинского городского поселения»,тыс. рублей</vt:lpstr>
      <vt:lpstr>Муниципальная программа  «Профилактика правонарушений, терроризма, экстремизма, межнациональных (межэтнических) конфликтов в Новоильинском городском поселении », тыс. рублей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612</cp:revision>
  <dcterms:modified xsi:type="dcterms:W3CDTF">2018-03-16T07:06:01Z</dcterms:modified>
</cp:coreProperties>
</file>