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Default Extension="xlsx" ContentType="application/vnd.openxmlformats-officedocument.spreadsheetml.sheet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2" r:id="rId3"/>
    <p:sldId id="264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5" r:id="rId12"/>
    <p:sldId id="297" r:id="rId13"/>
    <p:sldId id="266" r:id="rId14"/>
    <p:sldId id="267" r:id="rId15"/>
    <p:sldId id="299" r:id="rId16"/>
    <p:sldId id="302" r:id="rId17"/>
    <p:sldId id="303" r:id="rId18"/>
    <p:sldId id="273" r:id="rId19"/>
    <p:sldId id="304" r:id="rId20"/>
    <p:sldId id="305" r:id="rId21"/>
    <p:sldId id="30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83F6F9"/>
    <a:srgbClr val="DC97FF"/>
    <a:srgbClr val="FFE5FF"/>
    <a:srgbClr val="FF99FF"/>
    <a:srgbClr val="CC66FF"/>
    <a:srgbClr val="00FFFF"/>
    <a:srgbClr val="FFFFCC"/>
    <a:srgbClr val="CC00CC"/>
    <a:srgbClr val="99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34555" autoAdjust="0"/>
    <p:restoredTop sz="97276" autoAdjust="0"/>
  </p:normalViewPr>
  <p:slideViewPr>
    <p:cSldViewPr>
      <p:cViewPr varScale="1">
        <p:scale>
          <a:sx n="110" d="100"/>
          <a:sy n="110" d="100"/>
        </p:scale>
        <p:origin x="-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7.jpeg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explosion val="27"/>
          <c:dPt>
            <c:idx val="0"/>
            <c:spPr>
              <a:solidFill>
                <a:srgbClr val="FFFF00"/>
              </a:solidFill>
            </c:spPr>
          </c:dPt>
          <c:dPt>
            <c:idx val="1"/>
            <c:spPr>
              <a:solidFill>
                <a:srgbClr val="FF0000"/>
              </a:solidFill>
            </c:spPr>
          </c:dPt>
          <c:dPt>
            <c:idx val="2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2391,3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smtClean="0"/>
                      <a:t>5 779,9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29,3%</c:v>
                </c:pt>
                <c:pt idx="1">
                  <c:v>Неналоговые доходы, %</c:v>
                </c:pt>
                <c:pt idx="2">
                  <c:v>Безвозмездные поступления 70,7%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0.00">
                  <c:v>2391.3000000000002</c:v>
                </c:pt>
                <c:pt idx="2" formatCode="0.00">
                  <c:v>5779.9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9622167138895175"/>
          <c:y val="0.16187788211956056"/>
          <c:w val="0.29466158330348391"/>
          <c:h val="0.78100540728623824"/>
        </c:manualLayout>
      </c:layout>
      <c:txPr>
        <a:bodyPr/>
        <a:lstStyle/>
        <a:p>
          <a:pPr>
            <a:defRPr sz="2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rotY val="31"/>
      <c:perspective val="30"/>
    </c:view3D>
    <c:plotArea>
      <c:layout>
        <c:manualLayout>
          <c:layoutTarget val="inner"/>
          <c:xMode val="edge"/>
          <c:yMode val="edge"/>
          <c:x val="0"/>
          <c:y val="0.21798035524059853"/>
          <c:w val="0.61413969087197451"/>
          <c:h val="0.6778175100620206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муниципального района </c:v>
                </c:pt>
              </c:strCache>
            </c:strRef>
          </c:tx>
          <c:explosion val="14"/>
          <c:cat>
            <c:strRef>
              <c:f>Лист1!$A$2:$A$11</c:f>
              <c:strCache>
                <c:ptCount val="10"/>
                <c:pt idx="0">
                  <c:v>Образование (молодежная политика) - 2,96%</c:v>
                </c:pt>
                <c:pt idx="1">
                  <c:v>Общегосударственные вопросы - 34,51%</c:v>
                </c:pt>
                <c:pt idx="2">
                  <c:v>Межбюджетные трансферты району - 1,8%</c:v>
                </c:pt>
                <c:pt idx="3">
                  <c:v>Социальная политика - 7,0%</c:v>
                </c:pt>
                <c:pt idx="4">
                  <c:v>Национальная экономика - 15,11%</c:v>
                </c:pt>
                <c:pt idx="5">
                  <c:v>Жилищно-коммунальное хозяйство - 13,96%</c:v>
                </c:pt>
                <c:pt idx="6">
                  <c:v>Культура - 16,74%</c:v>
                </c:pt>
                <c:pt idx="7">
                  <c:v>Физическая культура и спорт - 2,737%</c:v>
                </c:pt>
                <c:pt idx="8">
                  <c:v>Мобилизационная и вневойсковая подготовка - 0,91%</c:v>
                </c:pt>
                <c:pt idx="9">
                  <c:v>Национальная безопасность - 4,28%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2.96</c:v>
                </c:pt>
                <c:pt idx="1">
                  <c:v>34.51</c:v>
                </c:pt>
                <c:pt idx="2">
                  <c:v>1.8</c:v>
                </c:pt>
                <c:pt idx="3">
                  <c:v>7</c:v>
                </c:pt>
                <c:pt idx="4">
                  <c:v>15.11</c:v>
                </c:pt>
                <c:pt idx="5">
                  <c:v>13.96</c:v>
                </c:pt>
                <c:pt idx="6">
                  <c:v>16.739999999999995</c:v>
                </c:pt>
                <c:pt idx="7">
                  <c:v>2.73</c:v>
                </c:pt>
                <c:pt idx="8">
                  <c:v>0.91</c:v>
                </c:pt>
                <c:pt idx="9">
                  <c:v>4.28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585648909220016"/>
          <c:y val="3.6757286569804495E-2"/>
          <c:w val="0.39003028459747463"/>
          <c:h val="0.96324271343019574"/>
        </c:manualLayout>
      </c:layout>
      <c:overlay val="1"/>
      <c:txPr>
        <a:bodyPr/>
        <a:lstStyle/>
        <a:p>
          <a:pPr>
            <a:defRPr sz="12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61AF7-ABD2-4000-81D6-27A6ADA22A47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4F238A-90B3-4E2A-8C1A-DE6425BF5E3E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000" b="0" dirty="0" smtClean="0"/>
            <a:t>0%</a:t>
          </a:r>
          <a:endParaRPr lang="ru-RU" sz="1000" b="0" dirty="0"/>
        </a:p>
      </dgm:t>
    </dgm:pt>
    <dgm:pt modelId="{2F7B56E2-A5E6-4EDA-B1FE-64CF9D0F71B0}" type="parTrans" cxnId="{E1411F19-E1CA-4580-A031-AFBF0701ABF8}">
      <dgm:prSet/>
      <dgm:spPr/>
      <dgm:t>
        <a:bodyPr/>
        <a:lstStyle/>
        <a:p>
          <a:endParaRPr lang="ru-RU"/>
        </a:p>
      </dgm:t>
    </dgm:pt>
    <dgm:pt modelId="{95816586-4B15-437A-AA67-D74AB2FC219D}" type="sibTrans" cxnId="{E1411F19-E1CA-4580-A031-AFBF0701ABF8}">
      <dgm:prSet/>
      <dgm:spPr/>
      <dgm:t>
        <a:bodyPr/>
        <a:lstStyle/>
        <a:p>
          <a:endParaRPr lang="ru-RU"/>
        </a:p>
      </dgm:t>
    </dgm:pt>
    <dgm:pt modelId="{AC95533E-02F2-4964-BA17-D6BA251B1495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1" dirty="0" smtClean="0"/>
            <a:t>*%</a:t>
          </a:r>
          <a:endParaRPr lang="ru-RU" sz="1000" b="1" dirty="0"/>
        </a:p>
      </dgm:t>
    </dgm:pt>
    <dgm:pt modelId="{608700D3-CCEE-4F39-A05B-60A0B8EB7C2B}" type="parTrans" cxnId="{A7940D44-E489-4C22-8779-0B821E375AA7}">
      <dgm:prSet/>
      <dgm:spPr/>
      <dgm:t>
        <a:bodyPr/>
        <a:lstStyle/>
        <a:p>
          <a:endParaRPr lang="ru-RU"/>
        </a:p>
      </dgm:t>
    </dgm:pt>
    <dgm:pt modelId="{89E367BA-67A4-4374-A596-9ADA63EF0891}" type="sibTrans" cxnId="{A7940D44-E489-4C22-8779-0B821E375AA7}">
      <dgm:prSet/>
      <dgm:spPr/>
      <dgm:t>
        <a:bodyPr/>
        <a:lstStyle/>
        <a:p>
          <a:endParaRPr lang="ru-RU"/>
        </a:p>
      </dgm:t>
    </dgm:pt>
    <dgm:pt modelId="{E301489F-A758-4520-86B0-BFC74678DF12}">
      <dgm:prSet phldrT="[Текст]" custT="1"/>
      <dgm:spPr>
        <a:solidFill>
          <a:srgbClr val="83F6F9"/>
        </a:solidFill>
      </dgm:spPr>
      <dgm:t>
        <a:bodyPr/>
        <a:lstStyle/>
        <a:p>
          <a:r>
            <a:rPr lang="ru-RU" sz="1000" b="1" dirty="0" smtClean="0"/>
            <a:t>*%</a:t>
          </a:r>
          <a:endParaRPr lang="ru-RU" sz="1000" b="1" dirty="0"/>
        </a:p>
      </dgm:t>
    </dgm:pt>
    <dgm:pt modelId="{C8D7195F-C8B3-491C-BAEE-A184B754B860}" type="parTrans" cxnId="{035B809A-C6AD-4808-A42C-85C46202AB46}">
      <dgm:prSet/>
      <dgm:spPr/>
      <dgm:t>
        <a:bodyPr/>
        <a:lstStyle/>
        <a:p>
          <a:endParaRPr lang="ru-RU"/>
        </a:p>
      </dgm:t>
    </dgm:pt>
    <dgm:pt modelId="{A146DEBF-6037-4911-9B07-7E9BE2EA4165}" type="sibTrans" cxnId="{035B809A-C6AD-4808-A42C-85C46202AB46}">
      <dgm:prSet/>
      <dgm:spPr/>
      <dgm:t>
        <a:bodyPr/>
        <a:lstStyle/>
        <a:p>
          <a:endParaRPr lang="ru-RU"/>
        </a:p>
      </dgm:t>
    </dgm:pt>
    <dgm:pt modelId="{7EA45908-1B8D-4DD8-BE99-D7D7066D0955}">
      <dgm:prSet phldrT="[Текст]" custT="1"/>
      <dgm:spPr/>
      <dgm:t>
        <a:bodyPr/>
        <a:lstStyle/>
        <a:p>
          <a:pPr algn="ctr"/>
          <a:r>
            <a:rPr lang="ru-RU" sz="1600" b="1" dirty="0" smtClean="0"/>
            <a:t>Федеральный бюджет</a:t>
          </a:r>
        </a:p>
        <a:p>
          <a:pPr algn="ctr"/>
          <a:r>
            <a:rPr lang="ru-RU" sz="1000" dirty="0" smtClean="0"/>
            <a:t>(в основном формируется за счет косвенных налогов, НДПИ и таможенных пошлин)</a:t>
          </a:r>
          <a:endParaRPr lang="ru-RU" sz="1000" dirty="0"/>
        </a:p>
      </dgm:t>
    </dgm:pt>
    <dgm:pt modelId="{27F60BE4-A6D6-4216-9C5C-87C7EDBF078C}" type="sibTrans" cxnId="{61B3301E-08C6-4520-AB03-D11D1A6EEAE2}">
      <dgm:prSet/>
      <dgm:spPr/>
      <dgm:t>
        <a:bodyPr/>
        <a:lstStyle/>
        <a:p>
          <a:endParaRPr lang="ru-RU"/>
        </a:p>
      </dgm:t>
    </dgm:pt>
    <dgm:pt modelId="{5EAA8F7C-7E71-4EE1-B28A-3D22CD7E5745}" type="parTrans" cxnId="{61B3301E-08C6-4520-AB03-D11D1A6EEAE2}">
      <dgm:prSet/>
      <dgm:spPr/>
      <dgm:t>
        <a:bodyPr/>
        <a:lstStyle/>
        <a:p>
          <a:endParaRPr lang="ru-RU"/>
        </a:p>
      </dgm:t>
    </dgm:pt>
    <dgm:pt modelId="{D8E48E61-1794-4708-B187-2EE66F5868ED}">
      <dgm:prSet phldrT="[Текст]" custScaleX="104243" custScaleY="109387" custLinFactY="-48425" custLinFactNeighborX="-23619" custLinFactNeighborY="-100000"/>
      <dgm:spPr>
        <a:solidFill>
          <a:srgbClr val="10AC5A"/>
        </a:solidFill>
      </dgm:spPr>
      <dgm:t>
        <a:bodyPr/>
        <a:lstStyle/>
        <a:p>
          <a:endParaRPr lang="ru-RU"/>
        </a:p>
      </dgm:t>
    </dgm:pt>
    <dgm:pt modelId="{331FABF6-D6A3-4209-8059-0D9B5A410CB5}" type="parTrans" cxnId="{9E44DC3B-907C-47D1-B10D-ED37A6D305F5}">
      <dgm:prSet/>
      <dgm:spPr/>
      <dgm:t>
        <a:bodyPr/>
        <a:lstStyle/>
        <a:p>
          <a:endParaRPr lang="ru-RU"/>
        </a:p>
      </dgm:t>
    </dgm:pt>
    <dgm:pt modelId="{7F367FE2-304B-43FE-A271-1241F3E2AE35}" type="sibTrans" cxnId="{9E44DC3B-907C-47D1-B10D-ED37A6D305F5}">
      <dgm:prSet/>
      <dgm:spPr/>
      <dgm:t>
        <a:bodyPr/>
        <a:lstStyle/>
        <a:p>
          <a:endParaRPr lang="ru-RU"/>
        </a:p>
      </dgm:t>
    </dgm:pt>
    <dgm:pt modelId="{92D45A9D-B258-444B-ADD7-1A3B9ABC9820}" type="pres">
      <dgm:prSet presAssocID="{35B61AF7-ABD2-4000-81D6-27A6ADA22A4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12CA38-AACE-435F-AB35-DAAAC777060D}" type="pres">
      <dgm:prSet presAssocID="{35B61AF7-ABD2-4000-81D6-27A6ADA22A47}" presName="ellipse" presStyleLbl="trBgShp" presStyleIdx="0" presStyleCnt="1" custScaleX="155039" custScaleY="199642" custLinFactY="-47413" custLinFactNeighborX="0" custLinFactNeighborY="-100000"/>
      <dgm:spPr/>
      <dgm:t>
        <a:bodyPr/>
        <a:lstStyle/>
        <a:p>
          <a:endParaRPr lang="ru-RU"/>
        </a:p>
      </dgm:t>
    </dgm:pt>
    <dgm:pt modelId="{51442352-CE9B-47ED-9CEB-3003220105DB}" type="pres">
      <dgm:prSet presAssocID="{35B61AF7-ABD2-4000-81D6-27A6ADA22A47}" presName="arrow1" presStyleLbl="fgShp" presStyleIdx="0" presStyleCnt="1" custScaleX="173094" custScaleY="206791" custLinFactNeighborX="-6555" custLinFactNeighborY="-7869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0E464FD9-7520-47F7-89AA-B0DA2AEDF508}" type="pres">
      <dgm:prSet presAssocID="{35B61AF7-ABD2-4000-81D6-27A6ADA22A47}" presName="rectangle" presStyleLbl="revTx" presStyleIdx="0" presStyleCnt="1" custScaleX="145833" custScaleY="497499" custLinFactY="91125" custLinFactNeighborX="-4006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A61A8E-33D5-400D-9538-3BC71A8045FD}" type="pres">
      <dgm:prSet presAssocID="{AC95533E-02F2-4964-BA17-D6BA251B1495}" presName="item1" presStyleLbl="node1" presStyleIdx="0" presStyleCnt="3" custLinFactY="-49753" custLinFactNeighborX="-12168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68751B-DA69-46BD-89C5-62098B730F43}" type="pres">
      <dgm:prSet presAssocID="{E301489F-A758-4520-86B0-BFC74678DF12}" presName="item2" presStyleLbl="node1" presStyleIdx="1" presStyleCnt="3" custLinFactY="-38889" custLinFactNeighborX="-1388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7DA83F-8100-457E-84E7-8484C1D3E768}" type="pres">
      <dgm:prSet presAssocID="{7EA45908-1B8D-4DD8-BE99-D7D7066D0955}" presName="item3" presStyleLbl="node1" presStyleIdx="2" presStyleCnt="3" custScaleX="104243" custScaleY="109387" custLinFactY="-48425" custLinFactNeighborX="-23619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933B5D-ECB1-4842-A4CA-D68B53D2A8F0}" type="pres">
      <dgm:prSet presAssocID="{35B61AF7-ABD2-4000-81D6-27A6ADA22A47}" presName="funnel" presStyleLbl="trAlignAcc1" presStyleIdx="0" presStyleCnt="1" custAng="0" custScaleX="136863" custScaleY="152668" custLinFactNeighborX="-2495" custLinFactNeighborY="-40781"/>
      <dgm:spPr/>
      <dgm:t>
        <a:bodyPr/>
        <a:lstStyle/>
        <a:p>
          <a:endParaRPr lang="ru-RU"/>
        </a:p>
      </dgm:t>
    </dgm:pt>
  </dgm:ptLst>
  <dgm:cxnLst>
    <dgm:cxn modelId="{9E44DC3B-907C-47D1-B10D-ED37A6D305F5}" srcId="{35B61AF7-ABD2-4000-81D6-27A6ADA22A47}" destId="{D8E48E61-1794-4708-B187-2EE66F5868ED}" srcOrd="4" destOrd="0" parTransId="{331FABF6-D6A3-4209-8059-0D9B5A410CB5}" sibTransId="{7F367FE2-304B-43FE-A271-1241F3E2AE35}"/>
    <dgm:cxn modelId="{E4DFD11C-BA4F-4F10-890B-BA3D107E63E4}" type="presOf" srcId="{414F238A-90B3-4E2A-8C1A-DE6425BF5E3E}" destId="{157DA83F-8100-457E-84E7-8484C1D3E768}" srcOrd="0" destOrd="0" presId="urn:microsoft.com/office/officeart/2005/8/layout/funnel1"/>
    <dgm:cxn modelId="{61B3301E-08C6-4520-AB03-D11D1A6EEAE2}" srcId="{35B61AF7-ABD2-4000-81D6-27A6ADA22A47}" destId="{7EA45908-1B8D-4DD8-BE99-D7D7066D0955}" srcOrd="3" destOrd="0" parTransId="{5EAA8F7C-7E71-4EE1-B28A-3D22CD7E5745}" sibTransId="{27F60BE4-A6D6-4216-9C5C-87C7EDBF078C}"/>
    <dgm:cxn modelId="{035B809A-C6AD-4808-A42C-85C46202AB46}" srcId="{35B61AF7-ABD2-4000-81D6-27A6ADA22A47}" destId="{E301489F-A758-4520-86B0-BFC74678DF12}" srcOrd="2" destOrd="0" parTransId="{C8D7195F-C8B3-491C-BAEE-A184B754B860}" sibTransId="{A146DEBF-6037-4911-9B07-7E9BE2EA4165}"/>
    <dgm:cxn modelId="{A7940D44-E489-4C22-8779-0B821E375AA7}" srcId="{35B61AF7-ABD2-4000-81D6-27A6ADA22A47}" destId="{AC95533E-02F2-4964-BA17-D6BA251B1495}" srcOrd="1" destOrd="0" parTransId="{608700D3-CCEE-4F39-A05B-60A0B8EB7C2B}" sibTransId="{89E367BA-67A4-4374-A596-9ADA63EF0891}"/>
    <dgm:cxn modelId="{E1411F19-E1CA-4580-A031-AFBF0701ABF8}" srcId="{35B61AF7-ABD2-4000-81D6-27A6ADA22A47}" destId="{414F238A-90B3-4E2A-8C1A-DE6425BF5E3E}" srcOrd="0" destOrd="0" parTransId="{2F7B56E2-A5E6-4EDA-B1FE-64CF9D0F71B0}" sibTransId="{95816586-4B15-437A-AA67-D74AB2FC219D}"/>
    <dgm:cxn modelId="{3E097998-F6CB-42B5-8F89-BC1A98DA9E2C}" type="presOf" srcId="{AC95533E-02F2-4964-BA17-D6BA251B1495}" destId="{2D68751B-DA69-46BD-89C5-62098B730F43}" srcOrd="0" destOrd="0" presId="urn:microsoft.com/office/officeart/2005/8/layout/funnel1"/>
    <dgm:cxn modelId="{7DC190B1-4957-4D0E-BB88-697088A2A1DA}" type="presOf" srcId="{E301489F-A758-4520-86B0-BFC74678DF12}" destId="{ADA61A8E-33D5-400D-9538-3BC71A8045FD}" srcOrd="0" destOrd="0" presId="urn:microsoft.com/office/officeart/2005/8/layout/funnel1"/>
    <dgm:cxn modelId="{22BBCE44-59F5-4614-BB22-75895613B797}" type="presOf" srcId="{7EA45908-1B8D-4DD8-BE99-D7D7066D0955}" destId="{0E464FD9-7520-47F7-89AA-B0DA2AEDF508}" srcOrd="0" destOrd="0" presId="urn:microsoft.com/office/officeart/2005/8/layout/funnel1"/>
    <dgm:cxn modelId="{122877C7-97B6-4A6C-BA54-0C812D96E7AC}" type="presOf" srcId="{35B61AF7-ABD2-4000-81D6-27A6ADA22A47}" destId="{92D45A9D-B258-444B-ADD7-1A3B9ABC9820}" srcOrd="0" destOrd="0" presId="urn:microsoft.com/office/officeart/2005/8/layout/funnel1"/>
    <dgm:cxn modelId="{E3761B5A-53AE-413C-8E9F-2EA73DE4A5E7}" type="presParOf" srcId="{92D45A9D-B258-444B-ADD7-1A3B9ABC9820}" destId="{2B12CA38-AACE-435F-AB35-DAAAC777060D}" srcOrd="0" destOrd="0" presId="urn:microsoft.com/office/officeart/2005/8/layout/funnel1"/>
    <dgm:cxn modelId="{89B3B7FC-1DFB-43E9-A1A0-721806286CD9}" type="presParOf" srcId="{92D45A9D-B258-444B-ADD7-1A3B9ABC9820}" destId="{51442352-CE9B-47ED-9CEB-3003220105DB}" srcOrd="1" destOrd="0" presId="urn:microsoft.com/office/officeart/2005/8/layout/funnel1"/>
    <dgm:cxn modelId="{CA848DD8-EE4B-4DE1-B2F2-863D481CEEF7}" type="presParOf" srcId="{92D45A9D-B258-444B-ADD7-1A3B9ABC9820}" destId="{0E464FD9-7520-47F7-89AA-B0DA2AEDF508}" srcOrd="2" destOrd="0" presId="urn:microsoft.com/office/officeart/2005/8/layout/funnel1"/>
    <dgm:cxn modelId="{947B7A9F-9E17-4A26-8350-0E4557FD753C}" type="presParOf" srcId="{92D45A9D-B258-444B-ADD7-1A3B9ABC9820}" destId="{ADA61A8E-33D5-400D-9538-3BC71A8045FD}" srcOrd="3" destOrd="0" presId="urn:microsoft.com/office/officeart/2005/8/layout/funnel1"/>
    <dgm:cxn modelId="{49ACAD2D-0B1B-4D08-B71A-8A32B9CD5A65}" type="presParOf" srcId="{92D45A9D-B258-444B-ADD7-1A3B9ABC9820}" destId="{2D68751B-DA69-46BD-89C5-62098B730F43}" srcOrd="4" destOrd="0" presId="urn:microsoft.com/office/officeart/2005/8/layout/funnel1"/>
    <dgm:cxn modelId="{2E9DA8A9-2690-40FD-A18F-88EF974AC159}" type="presParOf" srcId="{92D45A9D-B258-444B-ADD7-1A3B9ABC9820}" destId="{157DA83F-8100-457E-84E7-8484C1D3E768}" srcOrd="5" destOrd="0" presId="urn:microsoft.com/office/officeart/2005/8/layout/funnel1"/>
    <dgm:cxn modelId="{88D03E9E-5709-4EA5-BA0B-F6612D1F9E04}" type="presParOf" srcId="{92D45A9D-B258-444B-ADD7-1A3B9ABC9820}" destId="{77933B5D-ECB1-4842-A4CA-D68B53D2A8F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A63D680-B59F-4204-9B13-640F50D257BD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81110F-B486-4409-8BF8-2F1ED7B70C7F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/>
            <a:t>85%</a:t>
          </a:r>
          <a:endParaRPr lang="ru-RU" sz="1000" b="0" dirty="0"/>
        </a:p>
      </dgm:t>
    </dgm:pt>
    <dgm:pt modelId="{87C3D444-37E1-43BB-922F-797D7EACA3FC}" type="parTrans" cxnId="{34411653-CC6B-4605-8653-A354F6DA23BE}">
      <dgm:prSet/>
      <dgm:spPr/>
      <dgm:t>
        <a:bodyPr/>
        <a:lstStyle/>
        <a:p>
          <a:endParaRPr lang="ru-RU"/>
        </a:p>
      </dgm:t>
    </dgm:pt>
    <dgm:pt modelId="{A72D8E82-3A0D-4687-8DAC-BAD78D3CD217}" type="sibTrans" cxnId="{34411653-CC6B-4605-8653-A354F6DA23BE}">
      <dgm:prSet/>
      <dgm:spPr/>
      <dgm:t>
        <a:bodyPr/>
        <a:lstStyle/>
        <a:p>
          <a:endParaRPr lang="ru-RU"/>
        </a:p>
      </dgm:t>
    </dgm:pt>
    <dgm:pt modelId="{F8FB30B1-122D-4C8D-A078-5946069C57AF}">
      <dgm:prSet phldrT="[Текст]" custT="1"/>
      <dgm:spPr>
        <a:solidFill>
          <a:srgbClr val="10AC5A"/>
        </a:solidFill>
      </dgm:spPr>
      <dgm:t>
        <a:bodyPr/>
        <a:lstStyle/>
        <a:p>
          <a:r>
            <a:rPr lang="ru-RU" sz="1000" b="0" dirty="0" smtClean="0"/>
            <a:t>90%</a:t>
          </a:r>
          <a:endParaRPr lang="ru-RU" sz="1000" b="0" dirty="0"/>
        </a:p>
      </dgm:t>
    </dgm:pt>
    <dgm:pt modelId="{07FE4AAA-9B34-49F1-B0F3-845C47E2EF9E}" type="parTrans" cxnId="{F8ED1CA8-6116-4675-A342-5FA8A030D49C}">
      <dgm:prSet/>
      <dgm:spPr/>
      <dgm:t>
        <a:bodyPr/>
        <a:lstStyle/>
        <a:p>
          <a:endParaRPr lang="ru-RU"/>
        </a:p>
      </dgm:t>
    </dgm:pt>
    <dgm:pt modelId="{69D1F6BB-3688-49C5-96D1-75076B093BCE}" type="sibTrans" cxnId="{F8ED1CA8-6116-4675-A342-5FA8A030D49C}">
      <dgm:prSet/>
      <dgm:spPr/>
      <dgm:t>
        <a:bodyPr/>
        <a:lstStyle/>
        <a:p>
          <a:endParaRPr lang="ru-RU"/>
        </a:p>
      </dgm:t>
    </dgm:pt>
    <dgm:pt modelId="{F3D4C4DE-293D-4C0E-BFDF-D327DD5C662E}">
      <dgm:prSet phldrT="[Текст]" custT="1"/>
      <dgm:spPr/>
      <dgm:t>
        <a:bodyPr/>
        <a:lstStyle/>
        <a:p>
          <a:r>
            <a:rPr lang="ru-RU" sz="1600" b="1" dirty="0" smtClean="0"/>
            <a:t>0%</a:t>
          </a:r>
          <a:endParaRPr lang="ru-RU" sz="1600" b="1" dirty="0"/>
        </a:p>
      </dgm:t>
    </dgm:pt>
    <dgm:pt modelId="{D2AA5F49-F792-44A0-A06F-E49828C38E7C}" type="parTrans" cxnId="{0B394887-3A78-4C79-9469-BA7126E3EB29}">
      <dgm:prSet/>
      <dgm:spPr/>
      <dgm:t>
        <a:bodyPr/>
        <a:lstStyle/>
        <a:p>
          <a:endParaRPr lang="ru-RU"/>
        </a:p>
      </dgm:t>
    </dgm:pt>
    <dgm:pt modelId="{860D7831-F2AC-4B3E-9651-548F8DD14CFA}" type="sibTrans" cxnId="{0B394887-3A78-4C79-9469-BA7126E3EB29}">
      <dgm:prSet/>
      <dgm:spPr/>
      <dgm:t>
        <a:bodyPr/>
        <a:lstStyle/>
        <a:p>
          <a:endParaRPr lang="ru-RU"/>
        </a:p>
      </dgm:t>
    </dgm:pt>
    <dgm:pt modelId="{01227819-D968-4523-8D0C-C771F39DB5D1}">
      <dgm:prSet phldrT="[Текст]" custT="1"/>
      <dgm:spPr/>
      <dgm:t>
        <a:bodyPr/>
        <a:lstStyle/>
        <a:p>
          <a:r>
            <a:rPr lang="ru-RU" sz="1600" b="1" dirty="0" smtClean="0"/>
            <a:t>Бюджет субъекта Российской Федерации</a:t>
          </a:r>
          <a:endParaRPr lang="ru-RU" sz="1600" b="1" dirty="0"/>
        </a:p>
      </dgm:t>
    </dgm:pt>
    <dgm:pt modelId="{41397CD6-EB9B-43C9-8685-4527B6A0B0F0}" type="parTrans" cxnId="{BD5FED47-B6D9-4F0F-83A8-C84AD85EB0B7}">
      <dgm:prSet/>
      <dgm:spPr/>
      <dgm:t>
        <a:bodyPr/>
        <a:lstStyle/>
        <a:p>
          <a:endParaRPr lang="ru-RU"/>
        </a:p>
      </dgm:t>
    </dgm:pt>
    <dgm:pt modelId="{05DB899F-702F-44B6-BC2F-24903459D2F5}" type="sibTrans" cxnId="{BD5FED47-B6D9-4F0F-83A8-C84AD85EB0B7}">
      <dgm:prSet/>
      <dgm:spPr/>
      <dgm:t>
        <a:bodyPr/>
        <a:lstStyle/>
        <a:p>
          <a:endParaRPr lang="ru-RU"/>
        </a:p>
      </dgm:t>
    </dgm:pt>
    <dgm:pt modelId="{BA4C2795-56B5-4C5B-9575-39E160D507D5}" type="pres">
      <dgm:prSet presAssocID="{2A63D680-B59F-4204-9B13-640F50D257BD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65D08C3-AFAD-43D8-AAEC-A40BC64257C7}" type="pres">
      <dgm:prSet presAssocID="{2A63D680-B59F-4204-9B13-640F50D257BD}" presName="ellipse" presStyleLbl="trBgShp" presStyleIdx="0" presStyleCnt="1" custAng="0" custFlipHor="1" custScaleX="127159" custScaleY="155803" custLinFactNeighborX="595" custLinFactNeighborY="-75788"/>
      <dgm:spPr/>
      <dgm:t>
        <a:bodyPr/>
        <a:lstStyle/>
        <a:p>
          <a:endParaRPr lang="ru-RU"/>
        </a:p>
      </dgm:t>
    </dgm:pt>
    <dgm:pt modelId="{FCD6728C-3ADB-404F-B322-37A9B960599D}" type="pres">
      <dgm:prSet presAssocID="{2A63D680-B59F-4204-9B13-640F50D257BD}" presName="arrow1" presStyleLbl="fgShp" presStyleIdx="0" presStyleCnt="1" custScaleX="130387" custScaleY="181326" custLinFactNeighborX="-10606" custLinFactNeighborY="220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61CF698F-8B64-4BFF-815E-271E5BB9D52A}" type="pres">
      <dgm:prSet presAssocID="{2A63D680-B59F-4204-9B13-640F50D257BD}" presName="rectangle" presStyleLbl="revTx" presStyleIdx="0" presStyleCnt="1" custAng="0" custScaleY="349986" custLinFactY="84062" custLinFactNeighborX="-2250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997FA7-9514-4968-99E7-D919020E63D3}" type="pres">
      <dgm:prSet presAssocID="{F8FB30B1-122D-4C8D-A078-5946069C57AF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B4ABC-253B-4D8D-BF48-6EC46801B34D}" type="pres">
      <dgm:prSet presAssocID="{F3D4C4DE-293D-4C0E-BFDF-D327DD5C662E}" presName="item2" presStyleLbl="node1" presStyleIdx="1" presStyleCnt="3" custScaleY="101320" custLinFactNeighborX="13444" custLinFactNeighborY="-37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B70622-8403-4E21-8629-742095BEAA49}" type="pres">
      <dgm:prSet presAssocID="{01227819-D968-4523-8D0C-C771F39DB5D1}" presName="item3" presStyleLbl="node1" presStyleIdx="2" presStyleCnt="3" custLinFactNeighborX="8445" custLinFactNeighborY="-279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00BBB-F855-4908-8F98-2DA174F9E16F}" type="pres">
      <dgm:prSet presAssocID="{2A63D680-B59F-4204-9B13-640F50D257BD}" presName="funnel" presStyleLbl="trAlignAcc1" presStyleIdx="0" presStyleCnt="1" custAng="0" custScaleX="116072" custScaleY="137779" custLinFactNeighborX="-142" custLinFactNeighborY="-19907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</dgm:ptLst>
  <dgm:cxnLst>
    <dgm:cxn modelId="{BD5FED47-B6D9-4F0F-83A8-C84AD85EB0B7}" srcId="{2A63D680-B59F-4204-9B13-640F50D257BD}" destId="{01227819-D968-4523-8D0C-C771F39DB5D1}" srcOrd="3" destOrd="0" parTransId="{41397CD6-EB9B-43C9-8685-4527B6A0B0F0}" sibTransId="{05DB899F-702F-44B6-BC2F-24903459D2F5}"/>
    <dgm:cxn modelId="{4CA4BB7A-6321-4FF4-84F1-07F7FA02CF9C}" type="presOf" srcId="{F3D4C4DE-293D-4C0E-BFDF-D327DD5C662E}" destId="{76997FA7-9514-4968-99E7-D919020E63D3}" srcOrd="0" destOrd="0" presId="urn:microsoft.com/office/officeart/2005/8/layout/funnel1"/>
    <dgm:cxn modelId="{B3C49193-545E-4936-BCD1-0C388FCB1CE3}" type="presOf" srcId="{F8FB30B1-122D-4C8D-A078-5946069C57AF}" destId="{9B7B4ABC-253B-4D8D-BF48-6EC46801B34D}" srcOrd="0" destOrd="0" presId="urn:microsoft.com/office/officeart/2005/8/layout/funnel1"/>
    <dgm:cxn modelId="{0B394887-3A78-4C79-9469-BA7126E3EB29}" srcId="{2A63D680-B59F-4204-9B13-640F50D257BD}" destId="{F3D4C4DE-293D-4C0E-BFDF-D327DD5C662E}" srcOrd="2" destOrd="0" parTransId="{D2AA5F49-F792-44A0-A06F-E49828C38E7C}" sibTransId="{860D7831-F2AC-4B3E-9651-548F8DD14CFA}"/>
    <dgm:cxn modelId="{02708756-1229-48D9-A5EB-B87C1226624E}" type="presOf" srcId="{3481110F-B486-4409-8BF8-2F1ED7B70C7F}" destId="{D9B70622-8403-4E21-8629-742095BEAA49}" srcOrd="0" destOrd="0" presId="urn:microsoft.com/office/officeart/2005/8/layout/funnel1"/>
    <dgm:cxn modelId="{50FF7387-7DAF-49C2-8B6A-7702144B89FE}" type="presOf" srcId="{01227819-D968-4523-8D0C-C771F39DB5D1}" destId="{61CF698F-8B64-4BFF-815E-271E5BB9D52A}" srcOrd="0" destOrd="0" presId="urn:microsoft.com/office/officeart/2005/8/layout/funnel1"/>
    <dgm:cxn modelId="{606CB689-E064-4E92-9951-9BE78B5D1220}" type="presOf" srcId="{2A63D680-B59F-4204-9B13-640F50D257BD}" destId="{BA4C2795-56B5-4C5B-9575-39E160D507D5}" srcOrd="0" destOrd="0" presId="urn:microsoft.com/office/officeart/2005/8/layout/funnel1"/>
    <dgm:cxn modelId="{F8ED1CA8-6116-4675-A342-5FA8A030D49C}" srcId="{2A63D680-B59F-4204-9B13-640F50D257BD}" destId="{F8FB30B1-122D-4C8D-A078-5946069C57AF}" srcOrd="1" destOrd="0" parTransId="{07FE4AAA-9B34-49F1-B0F3-845C47E2EF9E}" sibTransId="{69D1F6BB-3688-49C5-96D1-75076B093BCE}"/>
    <dgm:cxn modelId="{34411653-CC6B-4605-8653-A354F6DA23BE}" srcId="{2A63D680-B59F-4204-9B13-640F50D257BD}" destId="{3481110F-B486-4409-8BF8-2F1ED7B70C7F}" srcOrd="0" destOrd="0" parTransId="{87C3D444-37E1-43BB-922F-797D7EACA3FC}" sibTransId="{A72D8E82-3A0D-4687-8DAC-BAD78D3CD217}"/>
    <dgm:cxn modelId="{010AE212-BAC0-4A1E-BE1A-C7BBA6044B54}" type="presParOf" srcId="{BA4C2795-56B5-4C5B-9575-39E160D507D5}" destId="{265D08C3-AFAD-43D8-AAEC-A40BC64257C7}" srcOrd="0" destOrd="0" presId="urn:microsoft.com/office/officeart/2005/8/layout/funnel1"/>
    <dgm:cxn modelId="{2F8960DD-8E57-4031-A5D9-E11B5F771D4B}" type="presParOf" srcId="{BA4C2795-56B5-4C5B-9575-39E160D507D5}" destId="{FCD6728C-3ADB-404F-B322-37A9B960599D}" srcOrd="1" destOrd="0" presId="urn:microsoft.com/office/officeart/2005/8/layout/funnel1"/>
    <dgm:cxn modelId="{32A6AD82-C328-418A-AD6C-C386A851CF24}" type="presParOf" srcId="{BA4C2795-56B5-4C5B-9575-39E160D507D5}" destId="{61CF698F-8B64-4BFF-815E-271E5BB9D52A}" srcOrd="2" destOrd="0" presId="urn:microsoft.com/office/officeart/2005/8/layout/funnel1"/>
    <dgm:cxn modelId="{EA45EA4C-E73C-4B3C-8354-5C7BF44444BC}" type="presParOf" srcId="{BA4C2795-56B5-4C5B-9575-39E160D507D5}" destId="{76997FA7-9514-4968-99E7-D919020E63D3}" srcOrd="3" destOrd="0" presId="urn:microsoft.com/office/officeart/2005/8/layout/funnel1"/>
    <dgm:cxn modelId="{75E9C69F-68D6-4F53-BF71-E0540EFD91F9}" type="presParOf" srcId="{BA4C2795-56B5-4C5B-9575-39E160D507D5}" destId="{9B7B4ABC-253B-4D8D-BF48-6EC46801B34D}" srcOrd="4" destOrd="0" presId="urn:microsoft.com/office/officeart/2005/8/layout/funnel1"/>
    <dgm:cxn modelId="{B2743348-AD0C-4CE3-8A16-2595F1397A35}" type="presParOf" srcId="{BA4C2795-56B5-4C5B-9575-39E160D507D5}" destId="{D9B70622-8403-4E21-8629-742095BEAA49}" srcOrd="5" destOrd="0" presId="urn:microsoft.com/office/officeart/2005/8/layout/funnel1"/>
    <dgm:cxn modelId="{EF037793-79DF-488E-9C6A-32B43CDE53A0}" type="presParOf" srcId="{BA4C2795-56B5-4C5B-9575-39E160D507D5}" destId="{7E400BBB-F855-4908-8F98-2DA174F9E16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171E24-C0C7-419F-9D1C-0258AB6CE9C0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0DEF4AF-0C27-4327-900B-336DA9AA0982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13-15%</a:t>
          </a:r>
          <a:endParaRPr lang="ru-RU" sz="1000" b="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194168-EFD0-474A-8620-E30565A8F5E6}" type="parTrans" cxnId="{95877158-23A7-4DAC-A7E7-66D522BA4101}">
      <dgm:prSet/>
      <dgm:spPr/>
      <dgm:t>
        <a:bodyPr/>
        <a:lstStyle/>
        <a:p>
          <a:endParaRPr lang="ru-RU"/>
        </a:p>
      </dgm:t>
    </dgm:pt>
    <dgm:pt modelId="{25E7B609-2F08-4E9B-931F-A190847E1E60}" type="sibTrans" cxnId="{95877158-23A7-4DAC-A7E7-66D522BA4101}">
      <dgm:prSet/>
      <dgm:spPr/>
      <dgm:t>
        <a:bodyPr/>
        <a:lstStyle/>
        <a:p>
          <a:endParaRPr lang="ru-RU"/>
        </a:p>
      </dgm:t>
    </dgm:pt>
    <dgm:pt modelId="{74E1E271-4F41-4611-9EB7-BCCBD5E641FB}">
      <dgm:prSet phldrT="[Текст]" custT="1"/>
      <dgm:spPr>
        <a:solidFill>
          <a:srgbClr val="FFFF00"/>
        </a:solidFill>
      </dgm:spPr>
      <dgm:t>
        <a:bodyPr/>
        <a:lstStyle/>
        <a:p>
          <a:r>
            <a:rPr lang="ru-RU" sz="1000" b="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000" b="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E3B89690-06E9-43DB-B5B3-5DDA576F2C2B}" type="parTrans" cxnId="{9598E3B8-7490-4689-A241-C5A42D4DF1DA}">
      <dgm:prSet/>
      <dgm:spPr/>
      <dgm:t>
        <a:bodyPr/>
        <a:lstStyle/>
        <a:p>
          <a:endParaRPr lang="ru-RU"/>
        </a:p>
      </dgm:t>
    </dgm:pt>
    <dgm:pt modelId="{DA156B5A-F839-42BF-B7A2-7F1354CE101A}" type="sibTrans" cxnId="{9598E3B8-7490-4689-A241-C5A42D4DF1DA}">
      <dgm:prSet/>
      <dgm:spPr/>
      <dgm:t>
        <a:bodyPr/>
        <a:lstStyle/>
        <a:p>
          <a:endParaRPr lang="ru-RU"/>
        </a:p>
      </dgm:t>
    </dgm:pt>
    <dgm:pt modelId="{599746D1-9371-411C-9B47-6E79D83A9EB9}">
      <dgm:prSet phldrT="[Текст]" custT="1"/>
      <dgm:spPr/>
      <dgm:t>
        <a:bodyPr/>
        <a:lstStyle/>
        <a:p>
          <a:endParaRPr lang="ru-RU" sz="1600" b="1" dirty="0" smtClean="0"/>
        </a:p>
        <a:p>
          <a:r>
            <a:rPr lang="ru-RU" sz="1600" b="1" dirty="0" smtClean="0"/>
            <a:t>Районный бюджет</a:t>
          </a:r>
          <a:endParaRPr lang="ru-RU" sz="1600" b="1" dirty="0"/>
        </a:p>
      </dgm:t>
    </dgm:pt>
    <dgm:pt modelId="{9D39F958-8A6A-4F26-A65B-14DAB1CD4981}" type="parTrans" cxnId="{F1E2B57F-490A-4286-B6E9-28DB275871DE}">
      <dgm:prSet/>
      <dgm:spPr/>
      <dgm:t>
        <a:bodyPr/>
        <a:lstStyle/>
        <a:p>
          <a:endParaRPr lang="ru-RU"/>
        </a:p>
      </dgm:t>
    </dgm:pt>
    <dgm:pt modelId="{11C3021F-CEE2-4C34-9497-5C3092587476}" type="sibTrans" cxnId="{F1E2B57F-490A-4286-B6E9-28DB275871DE}">
      <dgm:prSet/>
      <dgm:spPr/>
      <dgm:t>
        <a:bodyPr/>
        <a:lstStyle/>
        <a:p>
          <a:endParaRPr lang="ru-RU"/>
        </a:p>
      </dgm:t>
    </dgm:pt>
    <dgm:pt modelId="{482E788F-D882-4A54-94C4-2B5D3DE0A635}">
      <dgm:prSet phldrT="[Текст]" custT="1"/>
      <dgm:spPr/>
      <dgm:t>
        <a:bodyPr/>
        <a:lstStyle/>
        <a:p>
          <a:r>
            <a:rPr lang="ru-RU" sz="1000" b="0" dirty="0" smtClean="0"/>
            <a:t>*%</a:t>
          </a:r>
          <a:endParaRPr lang="ru-RU" sz="1000" b="0" dirty="0"/>
        </a:p>
      </dgm:t>
    </dgm:pt>
    <dgm:pt modelId="{D2A5B94F-D3B0-4743-A0B4-00CC356B7CB1}" type="sibTrans" cxnId="{B9E02642-F6FC-4951-9546-74F450CB1611}">
      <dgm:prSet/>
      <dgm:spPr/>
      <dgm:t>
        <a:bodyPr/>
        <a:lstStyle/>
        <a:p>
          <a:endParaRPr lang="ru-RU"/>
        </a:p>
      </dgm:t>
    </dgm:pt>
    <dgm:pt modelId="{8C53B8E0-5BF6-4129-A6A1-F5556FF845F1}" type="parTrans" cxnId="{B9E02642-F6FC-4951-9546-74F450CB1611}">
      <dgm:prSet/>
      <dgm:spPr/>
      <dgm:t>
        <a:bodyPr/>
        <a:lstStyle/>
        <a:p>
          <a:endParaRPr lang="ru-RU"/>
        </a:p>
      </dgm:t>
    </dgm:pt>
    <dgm:pt modelId="{F22FEFDD-EA43-44D3-B311-1F64B7BB3363}" type="pres">
      <dgm:prSet presAssocID="{13171E24-C0C7-419F-9D1C-0258AB6CE9C0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40623CB-9E29-43FB-93E2-D67360243FDC}" type="pres">
      <dgm:prSet presAssocID="{13171E24-C0C7-419F-9D1C-0258AB6CE9C0}" presName="ellipse" presStyleLbl="trBgShp" presStyleIdx="0" presStyleCnt="1" custScaleX="101650" custScaleY="129592" custLinFactNeighborX="-8588" custLinFactNeighborY="-54103"/>
      <dgm:spPr/>
      <dgm:t>
        <a:bodyPr/>
        <a:lstStyle/>
        <a:p>
          <a:endParaRPr lang="ru-RU"/>
        </a:p>
      </dgm:t>
    </dgm:pt>
    <dgm:pt modelId="{51B03D58-755C-4108-943F-9389628A67C2}" type="pres">
      <dgm:prSet presAssocID="{13171E24-C0C7-419F-9D1C-0258AB6CE9C0}" presName="arrow1" presStyleLbl="fgShp" presStyleIdx="0" presStyleCnt="1" custScaleX="114286" custScaleY="154343" custLinFactNeighborX="-45714" custLinFactNeighborY="-71428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92BCCA7-5444-4E2C-9FC7-06566366AD10}" type="pres">
      <dgm:prSet presAssocID="{13171E24-C0C7-419F-9D1C-0258AB6CE9C0}" presName="rectangle" presStyleLbl="revTx" presStyleIdx="0" presStyleCnt="1" custScaleX="148649" custScaleY="111838" custLinFactNeighborX="0" custLinFactNeighborY="-13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48A1D9-8DF1-4298-AF73-17940B470FCB}" type="pres">
      <dgm:prSet presAssocID="{74E1E271-4F41-4611-9EB7-BCCBD5E641FB}" presName="item1" presStyleLbl="node1" presStyleIdx="0" presStyleCnt="3" custScaleX="77779" custScaleY="77777" custLinFactNeighborX="-93778" custLinFactNeighborY="-976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F392D-EE14-4213-9E1D-3C00BC1D4688}" type="pres">
      <dgm:prSet presAssocID="{482E788F-D882-4A54-94C4-2B5D3DE0A635}" presName="item2" presStyleLbl="node1" presStyleIdx="1" presStyleCnt="3" custScaleX="77999" custScaleY="77778" custLinFactY="-50282" custLinFactNeighborX="5566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DAE37F-C3E6-45AB-9A6F-DFFE43AC5AC1}" type="pres">
      <dgm:prSet presAssocID="{599746D1-9371-411C-9B47-6E79D83A9EB9}" presName="item3" presStyleLbl="node1" presStyleIdx="2" presStyleCnt="3" custScaleX="82857" custScaleY="74846" custLinFactNeighborX="-56825" custLinFactNeighborY="-51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D08092-C3FB-4A40-BCE8-12A83F6DE9F9}" type="pres">
      <dgm:prSet presAssocID="{13171E24-C0C7-419F-9D1C-0258AB6CE9C0}" presName="funnel" presStyleLbl="trAlignAcc1" presStyleIdx="0" presStyleCnt="1" custScaleX="102040" custScaleY="115505" custLinFactNeighborX="-8163" custLinFactNeighborY="-18261"/>
      <dgm:spPr/>
    </dgm:pt>
  </dgm:ptLst>
  <dgm:cxnLst>
    <dgm:cxn modelId="{9598E3B8-7490-4689-A241-C5A42D4DF1DA}" srcId="{13171E24-C0C7-419F-9D1C-0258AB6CE9C0}" destId="{74E1E271-4F41-4611-9EB7-BCCBD5E641FB}" srcOrd="1" destOrd="0" parTransId="{E3B89690-06E9-43DB-B5B3-5DDA576F2C2B}" sibTransId="{DA156B5A-F839-42BF-B7A2-7F1354CE101A}"/>
    <dgm:cxn modelId="{2AF24789-1F38-49F0-8518-A5CADBB6D1AF}" type="presOf" srcId="{482E788F-D882-4A54-94C4-2B5D3DE0A635}" destId="{A148A1D9-8DF1-4298-AF73-17940B470FCB}" srcOrd="0" destOrd="0" presId="urn:microsoft.com/office/officeart/2005/8/layout/funnel1"/>
    <dgm:cxn modelId="{95877158-23A7-4DAC-A7E7-66D522BA4101}" srcId="{13171E24-C0C7-419F-9D1C-0258AB6CE9C0}" destId="{30DEF4AF-0C27-4327-900B-336DA9AA0982}" srcOrd="0" destOrd="0" parTransId="{39194168-EFD0-474A-8620-E30565A8F5E6}" sibTransId="{25E7B609-2F08-4E9B-931F-A190847E1E60}"/>
    <dgm:cxn modelId="{88CAA530-9709-4D72-ADD9-7F7B971CE89D}" type="presOf" srcId="{74E1E271-4F41-4611-9EB7-BCCBD5E641FB}" destId="{453F392D-EE14-4213-9E1D-3C00BC1D4688}" srcOrd="0" destOrd="0" presId="urn:microsoft.com/office/officeart/2005/8/layout/funnel1"/>
    <dgm:cxn modelId="{F1E2B57F-490A-4286-B6E9-28DB275871DE}" srcId="{13171E24-C0C7-419F-9D1C-0258AB6CE9C0}" destId="{599746D1-9371-411C-9B47-6E79D83A9EB9}" srcOrd="3" destOrd="0" parTransId="{9D39F958-8A6A-4F26-A65B-14DAB1CD4981}" sibTransId="{11C3021F-CEE2-4C34-9497-5C3092587476}"/>
    <dgm:cxn modelId="{0C338339-7B48-49C6-AECF-D8B01C3B732A}" type="presOf" srcId="{599746D1-9371-411C-9B47-6E79D83A9EB9}" destId="{492BCCA7-5444-4E2C-9FC7-06566366AD10}" srcOrd="0" destOrd="0" presId="urn:microsoft.com/office/officeart/2005/8/layout/funnel1"/>
    <dgm:cxn modelId="{B9E02642-F6FC-4951-9546-74F450CB1611}" srcId="{13171E24-C0C7-419F-9D1C-0258AB6CE9C0}" destId="{482E788F-D882-4A54-94C4-2B5D3DE0A635}" srcOrd="2" destOrd="0" parTransId="{8C53B8E0-5BF6-4129-A6A1-F5556FF845F1}" sibTransId="{D2A5B94F-D3B0-4743-A0B4-00CC356B7CB1}"/>
    <dgm:cxn modelId="{14A22251-17AE-4D90-8AFA-AF435ECE3134}" type="presOf" srcId="{13171E24-C0C7-419F-9D1C-0258AB6CE9C0}" destId="{F22FEFDD-EA43-44D3-B311-1F64B7BB3363}" srcOrd="0" destOrd="0" presId="urn:microsoft.com/office/officeart/2005/8/layout/funnel1"/>
    <dgm:cxn modelId="{3D75BA63-8745-46A0-89CF-41476364DB21}" type="presOf" srcId="{30DEF4AF-0C27-4327-900B-336DA9AA0982}" destId="{DBDAE37F-C3E6-45AB-9A6F-DFFE43AC5AC1}" srcOrd="0" destOrd="0" presId="urn:microsoft.com/office/officeart/2005/8/layout/funnel1"/>
    <dgm:cxn modelId="{2DAFFEB4-0426-4371-930A-DF30EC753021}" type="presParOf" srcId="{F22FEFDD-EA43-44D3-B311-1F64B7BB3363}" destId="{E40623CB-9E29-43FB-93E2-D67360243FDC}" srcOrd="0" destOrd="0" presId="urn:microsoft.com/office/officeart/2005/8/layout/funnel1"/>
    <dgm:cxn modelId="{571F4381-C0AF-42A3-B58F-C3AC1D7A560E}" type="presParOf" srcId="{F22FEFDD-EA43-44D3-B311-1F64B7BB3363}" destId="{51B03D58-755C-4108-943F-9389628A67C2}" srcOrd="1" destOrd="0" presId="urn:microsoft.com/office/officeart/2005/8/layout/funnel1"/>
    <dgm:cxn modelId="{2A1D3096-5EE8-4761-BA8A-C3E9030452E8}" type="presParOf" srcId="{F22FEFDD-EA43-44D3-B311-1F64B7BB3363}" destId="{492BCCA7-5444-4E2C-9FC7-06566366AD10}" srcOrd="2" destOrd="0" presId="urn:microsoft.com/office/officeart/2005/8/layout/funnel1"/>
    <dgm:cxn modelId="{A3380206-C51E-47FB-8871-439CB63506D9}" type="presParOf" srcId="{F22FEFDD-EA43-44D3-B311-1F64B7BB3363}" destId="{A148A1D9-8DF1-4298-AF73-17940B470FCB}" srcOrd="3" destOrd="0" presId="urn:microsoft.com/office/officeart/2005/8/layout/funnel1"/>
    <dgm:cxn modelId="{DC455DD4-37FE-49B5-82FD-1CB12716B2EB}" type="presParOf" srcId="{F22FEFDD-EA43-44D3-B311-1F64B7BB3363}" destId="{453F392D-EE14-4213-9E1D-3C00BC1D4688}" srcOrd="4" destOrd="0" presId="urn:microsoft.com/office/officeart/2005/8/layout/funnel1"/>
    <dgm:cxn modelId="{6102283A-4E1C-4503-AE51-25C95795CBA0}" type="presParOf" srcId="{F22FEFDD-EA43-44D3-B311-1F64B7BB3363}" destId="{DBDAE37F-C3E6-45AB-9A6F-DFFE43AC5AC1}" srcOrd="5" destOrd="0" presId="urn:microsoft.com/office/officeart/2005/8/layout/funnel1"/>
    <dgm:cxn modelId="{408E477F-E4AF-444A-9B2E-367F8DE63509}" type="presParOf" srcId="{F22FEFDD-EA43-44D3-B311-1F64B7BB3363}" destId="{79D08092-C3FB-4A40-BCE8-12A83F6DE9F9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77B32D-2A48-465F-8F1E-A022CF18C776}" type="doc">
      <dgm:prSet loTypeId="urn:microsoft.com/office/officeart/2005/8/layout/funnel1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F106C51-DBBE-48D5-AEFD-E36E77EE690A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1000" b="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10%</a:t>
          </a:r>
          <a:endParaRPr lang="ru-RU" sz="1000" b="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CB9D06-EF84-4A30-B723-4241E6E749BB}" type="parTrans" cxnId="{0AEFA13B-4F07-4004-90F1-05A7CCCC35FA}">
      <dgm:prSet/>
      <dgm:spPr/>
      <dgm:t>
        <a:bodyPr/>
        <a:lstStyle/>
        <a:p>
          <a:endParaRPr lang="ru-RU"/>
        </a:p>
      </dgm:t>
    </dgm:pt>
    <dgm:pt modelId="{E9948356-3C70-44F6-BF5F-FE8935A3C1C2}" type="sibTrans" cxnId="{0AEFA13B-4F07-4004-90F1-05A7CCCC35FA}">
      <dgm:prSet/>
      <dgm:spPr/>
      <dgm:t>
        <a:bodyPr/>
        <a:lstStyle/>
        <a:p>
          <a:endParaRPr lang="ru-RU"/>
        </a:p>
      </dgm:t>
    </dgm:pt>
    <dgm:pt modelId="{EF1A4AE6-0D14-47ED-9662-9ED9E8B07B80}">
      <dgm:prSet phldrT="[Текст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sz="1000" b="0" dirty="0" smtClean="0"/>
            <a:t>*%</a:t>
          </a:r>
          <a:endParaRPr lang="ru-RU" sz="1000" b="0" dirty="0"/>
        </a:p>
      </dgm:t>
    </dgm:pt>
    <dgm:pt modelId="{90D5C2D1-A5E6-4253-B944-3D428080E11E}" type="parTrans" cxnId="{E128DFF8-0BFD-4BB9-A990-EB82AA76F7B6}">
      <dgm:prSet/>
      <dgm:spPr/>
      <dgm:t>
        <a:bodyPr/>
        <a:lstStyle/>
        <a:p>
          <a:endParaRPr lang="ru-RU"/>
        </a:p>
      </dgm:t>
    </dgm:pt>
    <dgm:pt modelId="{45DC1610-5B46-461D-8741-F4CF79B789D1}" type="sibTrans" cxnId="{E128DFF8-0BFD-4BB9-A990-EB82AA76F7B6}">
      <dgm:prSet/>
      <dgm:spPr/>
      <dgm:t>
        <a:bodyPr/>
        <a:lstStyle/>
        <a:p>
          <a:endParaRPr lang="ru-RU"/>
        </a:p>
      </dgm:t>
    </dgm:pt>
    <dgm:pt modelId="{A6F1D4A0-6B4D-40F4-AE64-B05BD539D3ED}">
      <dgm:prSet phldrT="[Текст]" custT="1"/>
      <dgm:spPr/>
      <dgm:t>
        <a:bodyPr/>
        <a:lstStyle/>
        <a:p>
          <a:r>
            <a:rPr lang="ru-RU" sz="1400" b="1" dirty="0" smtClean="0"/>
            <a:t>Бюджет поселения</a:t>
          </a:r>
        </a:p>
      </dgm:t>
    </dgm:pt>
    <dgm:pt modelId="{AFD98047-0539-42CF-872A-94E4471B8896}" type="parTrans" cxnId="{FDD4AEB9-5B0D-44C7-93ED-8BA260FC2335}">
      <dgm:prSet/>
      <dgm:spPr/>
      <dgm:t>
        <a:bodyPr/>
        <a:lstStyle/>
        <a:p>
          <a:endParaRPr lang="ru-RU"/>
        </a:p>
      </dgm:t>
    </dgm:pt>
    <dgm:pt modelId="{8C1CC5AF-AD9C-4C6B-9B7E-51C1464E5875}" type="sibTrans" cxnId="{FDD4AEB9-5B0D-44C7-93ED-8BA260FC2335}">
      <dgm:prSet/>
      <dgm:spPr/>
      <dgm:t>
        <a:bodyPr/>
        <a:lstStyle/>
        <a:p>
          <a:endParaRPr lang="ru-RU"/>
        </a:p>
      </dgm:t>
    </dgm:pt>
    <dgm:pt modelId="{BBA6A173-6BAA-4ED7-ACD7-6E972136BE48}">
      <dgm:prSet phldrT="[Текст]" custT="1"/>
      <dgm:spPr>
        <a:solidFill>
          <a:srgbClr val="FFC000"/>
        </a:solidFill>
      </dgm:spPr>
      <dgm:t>
        <a:bodyPr/>
        <a:lstStyle/>
        <a:p>
          <a:r>
            <a:rPr lang="ru-RU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30%</a:t>
          </a:r>
          <a:endParaRPr lang="ru-RU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AD0FE92-6C27-4A9A-993B-52A83B649110}" type="parTrans" cxnId="{C4EE1CD0-02FE-45C2-AB49-20AFDE97937D}">
      <dgm:prSet/>
      <dgm:spPr/>
      <dgm:t>
        <a:bodyPr/>
        <a:lstStyle/>
        <a:p>
          <a:endParaRPr lang="ru-RU"/>
        </a:p>
      </dgm:t>
    </dgm:pt>
    <dgm:pt modelId="{523DF871-DA8D-4182-84E4-18E23B06BF98}" type="sibTrans" cxnId="{C4EE1CD0-02FE-45C2-AB49-20AFDE97937D}">
      <dgm:prSet/>
      <dgm:spPr/>
      <dgm:t>
        <a:bodyPr/>
        <a:lstStyle/>
        <a:p>
          <a:endParaRPr lang="ru-RU"/>
        </a:p>
      </dgm:t>
    </dgm:pt>
    <dgm:pt modelId="{92903501-4420-4668-BC7C-B45C7C6CB637}" type="pres">
      <dgm:prSet presAssocID="{DA77B32D-2A48-465F-8F1E-A022CF18C77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3BEED4E-A915-4AF2-875E-30E073052135}" type="pres">
      <dgm:prSet presAssocID="{DA77B32D-2A48-465F-8F1E-A022CF18C776}" presName="ellipse" presStyleLbl="trBgShp" presStyleIdx="0" presStyleCnt="1" custScaleX="106894" custScaleY="96965" custLinFactNeighborX="-14225" custLinFactNeighborY="-42544"/>
      <dgm:spPr/>
      <dgm:t>
        <a:bodyPr/>
        <a:lstStyle/>
        <a:p>
          <a:endParaRPr lang="ru-RU"/>
        </a:p>
      </dgm:t>
    </dgm:pt>
    <dgm:pt modelId="{0CE5B533-63D3-4AC2-AB34-EC1EDF68C22D}" type="pres">
      <dgm:prSet presAssocID="{DA77B32D-2A48-465F-8F1E-A022CF18C776}" presName="arrow1" presStyleLbl="fgShp" presStyleIdx="0" presStyleCnt="1" custScaleX="150022" custScaleY="160105" custLinFactNeighborX="-49978" custLinFactNeighborY="-67322"/>
      <dgm:spPr/>
      <dgm:t>
        <a:bodyPr/>
        <a:lstStyle/>
        <a:p>
          <a:endParaRPr lang="ru-RU"/>
        </a:p>
      </dgm:t>
    </dgm:pt>
    <dgm:pt modelId="{B59294C8-BE81-4A94-B0C9-CAE6010A5A83}" type="pres">
      <dgm:prSet presAssocID="{DA77B32D-2A48-465F-8F1E-A022CF18C77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233A74-D5BC-49AD-93AC-EB62E348F1B5}" type="pres">
      <dgm:prSet presAssocID="{BBA6A173-6BAA-4ED7-ACD7-6E972136BE48}" presName="item1" presStyleLbl="node1" presStyleIdx="0" presStyleCnt="3" custScaleX="62457" custScaleY="72200" custLinFactNeighborX="-34765" custLinFactNeighborY="-25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3A3920-5A5F-4222-9FAD-BB63928A89C9}" type="pres">
      <dgm:prSet presAssocID="{EF1A4AE6-0D14-47ED-9662-9ED9E8B07B80}" presName="item2" presStyleLbl="node1" presStyleIdx="1" presStyleCnt="3" custScaleX="71334" custScaleY="76066" custLinFactNeighborX="-84215" custLinFactNeighborY="-85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7023B4-5DAD-4EB4-98B3-C3D24995EC8F}" type="pres">
      <dgm:prSet presAssocID="{A6F1D4A0-6B4D-40F4-AE64-B05BD539D3ED}" presName="item3" presStyleLbl="node1" presStyleIdx="2" presStyleCnt="3" custScaleX="83568" custScaleY="80001" custLinFactNeighborX="-97222" custLinFactNeighborY="-277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4E6B10-C48B-49AE-B6BA-AD4310DDD81D}" type="pres">
      <dgm:prSet presAssocID="{DA77B32D-2A48-465F-8F1E-A022CF18C776}" presName="funnel" presStyleLbl="trAlignAcc1" presStyleIdx="0" presStyleCnt="1" custScaleX="103171" custScaleY="104482" custLinFactNeighborX="-11405" custLinFactNeighborY="-14067"/>
      <dgm:spPr/>
      <dgm:t>
        <a:bodyPr/>
        <a:lstStyle/>
        <a:p>
          <a:endParaRPr lang="ru-RU"/>
        </a:p>
      </dgm:t>
    </dgm:pt>
  </dgm:ptLst>
  <dgm:cxnLst>
    <dgm:cxn modelId="{02B80BD5-714D-412B-A2D3-85E6F89EEA12}" type="presOf" srcId="{EF1A4AE6-0D14-47ED-9662-9ED9E8B07B80}" destId="{13233A74-D5BC-49AD-93AC-EB62E348F1B5}" srcOrd="0" destOrd="0" presId="urn:microsoft.com/office/officeart/2005/8/layout/funnel1"/>
    <dgm:cxn modelId="{E6D68C8D-3A2C-4A7A-A4DE-7E7B4E89E90E}" type="presOf" srcId="{A6F1D4A0-6B4D-40F4-AE64-B05BD539D3ED}" destId="{B59294C8-BE81-4A94-B0C9-CAE6010A5A83}" srcOrd="0" destOrd="0" presId="urn:microsoft.com/office/officeart/2005/8/layout/funnel1"/>
    <dgm:cxn modelId="{0EBCFB0D-0C18-4C17-9C28-B7CE7DF07342}" type="presOf" srcId="{DA77B32D-2A48-465F-8F1E-A022CF18C776}" destId="{92903501-4420-4668-BC7C-B45C7C6CB637}" srcOrd="0" destOrd="0" presId="urn:microsoft.com/office/officeart/2005/8/layout/funnel1"/>
    <dgm:cxn modelId="{A919F0A5-DFC7-4F17-A470-D36ED38BCF6D}" type="presOf" srcId="{BBA6A173-6BAA-4ED7-ACD7-6E972136BE48}" destId="{933A3920-5A5F-4222-9FAD-BB63928A89C9}" srcOrd="0" destOrd="0" presId="urn:microsoft.com/office/officeart/2005/8/layout/funnel1"/>
    <dgm:cxn modelId="{E128DFF8-0BFD-4BB9-A990-EB82AA76F7B6}" srcId="{DA77B32D-2A48-465F-8F1E-A022CF18C776}" destId="{EF1A4AE6-0D14-47ED-9662-9ED9E8B07B80}" srcOrd="2" destOrd="0" parTransId="{90D5C2D1-A5E6-4253-B944-3D428080E11E}" sibTransId="{45DC1610-5B46-461D-8741-F4CF79B789D1}"/>
    <dgm:cxn modelId="{FDD4AEB9-5B0D-44C7-93ED-8BA260FC2335}" srcId="{DA77B32D-2A48-465F-8F1E-A022CF18C776}" destId="{A6F1D4A0-6B4D-40F4-AE64-B05BD539D3ED}" srcOrd="3" destOrd="0" parTransId="{AFD98047-0539-42CF-872A-94E4471B8896}" sibTransId="{8C1CC5AF-AD9C-4C6B-9B7E-51C1464E5875}"/>
    <dgm:cxn modelId="{EA838A9D-B4C8-40FD-88A9-8935C0CF19C4}" type="presOf" srcId="{BF106C51-DBBE-48D5-AEFD-E36E77EE690A}" destId="{287023B4-5DAD-4EB4-98B3-C3D24995EC8F}" srcOrd="0" destOrd="0" presId="urn:microsoft.com/office/officeart/2005/8/layout/funnel1"/>
    <dgm:cxn modelId="{0AEFA13B-4F07-4004-90F1-05A7CCCC35FA}" srcId="{DA77B32D-2A48-465F-8F1E-A022CF18C776}" destId="{BF106C51-DBBE-48D5-AEFD-E36E77EE690A}" srcOrd="0" destOrd="0" parTransId="{E8CB9D06-EF84-4A30-B723-4241E6E749BB}" sibTransId="{E9948356-3C70-44F6-BF5F-FE8935A3C1C2}"/>
    <dgm:cxn modelId="{C4EE1CD0-02FE-45C2-AB49-20AFDE97937D}" srcId="{DA77B32D-2A48-465F-8F1E-A022CF18C776}" destId="{BBA6A173-6BAA-4ED7-ACD7-6E972136BE48}" srcOrd="1" destOrd="0" parTransId="{9AD0FE92-6C27-4A9A-993B-52A83B649110}" sibTransId="{523DF871-DA8D-4182-84E4-18E23B06BF98}"/>
    <dgm:cxn modelId="{FF3E488D-80DC-454A-9DBF-2471AFC863D0}" type="presParOf" srcId="{92903501-4420-4668-BC7C-B45C7C6CB637}" destId="{A3BEED4E-A915-4AF2-875E-30E073052135}" srcOrd="0" destOrd="0" presId="urn:microsoft.com/office/officeart/2005/8/layout/funnel1"/>
    <dgm:cxn modelId="{6C5EA2C6-1D7E-4164-ADAC-0C66E34D8FC0}" type="presParOf" srcId="{92903501-4420-4668-BC7C-B45C7C6CB637}" destId="{0CE5B533-63D3-4AC2-AB34-EC1EDF68C22D}" srcOrd="1" destOrd="0" presId="urn:microsoft.com/office/officeart/2005/8/layout/funnel1"/>
    <dgm:cxn modelId="{8B61589A-D1B5-4BE5-A3D2-2B7032290712}" type="presParOf" srcId="{92903501-4420-4668-BC7C-B45C7C6CB637}" destId="{B59294C8-BE81-4A94-B0C9-CAE6010A5A83}" srcOrd="2" destOrd="0" presId="urn:microsoft.com/office/officeart/2005/8/layout/funnel1"/>
    <dgm:cxn modelId="{CF2542E8-AC63-4767-B652-41E0FBFFD098}" type="presParOf" srcId="{92903501-4420-4668-BC7C-B45C7C6CB637}" destId="{13233A74-D5BC-49AD-93AC-EB62E348F1B5}" srcOrd="3" destOrd="0" presId="urn:microsoft.com/office/officeart/2005/8/layout/funnel1"/>
    <dgm:cxn modelId="{43127F78-263F-480B-926B-E12114764D15}" type="presParOf" srcId="{92903501-4420-4668-BC7C-B45C7C6CB637}" destId="{933A3920-5A5F-4222-9FAD-BB63928A89C9}" srcOrd="4" destOrd="0" presId="urn:microsoft.com/office/officeart/2005/8/layout/funnel1"/>
    <dgm:cxn modelId="{012A1F21-666A-4419-BF0A-DD9094297AB5}" type="presParOf" srcId="{92903501-4420-4668-BC7C-B45C7C6CB637}" destId="{287023B4-5DAD-4EB4-98B3-C3D24995EC8F}" srcOrd="5" destOrd="0" presId="urn:microsoft.com/office/officeart/2005/8/layout/funnel1"/>
    <dgm:cxn modelId="{A6F5DABD-BA15-4006-8FF8-1A1F5B8BD882}" type="presParOf" srcId="{92903501-4420-4668-BC7C-B45C7C6CB637}" destId="{514E6B10-C48B-49AE-B6BA-AD4310DDD81D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12CA38-AACE-435F-AB35-DAAAC777060D}">
      <dsp:nvSpPr>
        <dsp:cNvPr id="0" name=""/>
        <dsp:cNvSpPr/>
      </dsp:nvSpPr>
      <dsp:spPr>
        <a:xfrm>
          <a:off x="71473" y="0"/>
          <a:ext cx="1928758" cy="49605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442352-CE9B-47ED-9CEB-3003220105DB}">
      <dsp:nvSpPr>
        <dsp:cNvPr id="0" name=""/>
        <dsp:cNvSpPr/>
      </dsp:nvSpPr>
      <dsp:spPr>
        <a:xfrm>
          <a:off x="899659" y="1225613"/>
          <a:ext cx="276818" cy="177163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464FD9-7520-47F7-89AA-B0DA2AEDF508}">
      <dsp:nvSpPr>
        <dsp:cNvPr id="0" name=""/>
        <dsp:cNvSpPr/>
      </dsp:nvSpPr>
      <dsp:spPr>
        <a:xfrm>
          <a:off x="442909" y="1892764"/>
          <a:ext cx="1328727" cy="5868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Федеральный бюджет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(в основном формируется за счет косвенных налогов, НДПИ и таможенных пошлин)</a:t>
          </a:r>
          <a:endParaRPr lang="ru-RU" sz="1300" kern="1200" dirty="0"/>
        </a:p>
      </dsp:txBody>
      <dsp:txXfrm>
        <a:off x="442909" y="1892764"/>
        <a:ext cx="1328727" cy="586829"/>
      </dsp:txXfrm>
    </dsp:sp>
    <dsp:sp modelId="{ADA61A8E-33D5-400D-9538-3BC71A8045FD}">
      <dsp:nvSpPr>
        <dsp:cNvPr id="0" name=""/>
        <dsp:cNvSpPr/>
      </dsp:nvSpPr>
      <dsp:spPr>
        <a:xfrm>
          <a:off x="840973" y="506002"/>
          <a:ext cx="498272" cy="49827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840973" y="506002"/>
        <a:ext cx="498272" cy="498272"/>
      </dsp:txXfrm>
    </dsp:sp>
    <dsp:sp modelId="{2D68751B-DA69-46BD-89C5-62098B730F43}">
      <dsp:nvSpPr>
        <dsp:cNvPr id="0" name=""/>
        <dsp:cNvSpPr/>
      </dsp:nvSpPr>
      <dsp:spPr>
        <a:xfrm>
          <a:off x="484431" y="132186"/>
          <a:ext cx="498272" cy="49827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484431" y="132186"/>
        <a:ext cx="498272" cy="498272"/>
      </dsp:txXfrm>
    </dsp:sp>
    <dsp:sp modelId="{157DA83F-8100-457E-84E7-8484C1D3E768}">
      <dsp:nvSpPr>
        <dsp:cNvPr id="0" name=""/>
        <dsp:cNvSpPr/>
      </dsp:nvSpPr>
      <dsp:spPr>
        <a:xfrm>
          <a:off x="993776" y="11715"/>
          <a:ext cx="498272" cy="498272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0%</a:t>
          </a:r>
          <a:endParaRPr lang="ru-RU" sz="1900" b="1" kern="1200" dirty="0"/>
        </a:p>
      </dsp:txBody>
      <dsp:txXfrm>
        <a:off x="993776" y="11715"/>
        <a:ext cx="498272" cy="498272"/>
      </dsp:txXfrm>
    </dsp:sp>
    <dsp:sp modelId="{77933B5D-ECB1-4842-A4CA-D68B53D2A8F0}">
      <dsp:nvSpPr>
        <dsp:cNvPr id="0" name=""/>
        <dsp:cNvSpPr/>
      </dsp:nvSpPr>
      <dsp:spPr>
        <a:xfrm>
          <a:off x="1" y="0"/>
          <a:ext cx="2121625" cy="111281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5D08C3-AFAD-43D8-AAEC-A40BC64257C7}">
      <dsp:nvSpPr>
        <dsp:cNvPr id="0" name=""/>
        <dsp:cNvSpPr/>
      </dsp:nvSpPr>
      <dsp:spPr>
        <a:xfrm>
          <a:off x="209598" y="776709"/>
          <a:ext cx="1933541" cy="5280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D6728C-3ADB-404F-B322-37A9B960599D}">
      <dsp:nvSpPr>
        <dsp:cNvPr id="0" name=""/>
        <dsp:cNvSpPr/>
      </dsp:nvSpPr>
      <dsp:spPr>
        <a:xfrm>
          <a:off x="1031386" y="2069773"/>
          <a:ext cx="294681" cy="188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CF698F-8B64-4BFF-815E-271E5BB9D52A}">
      <dsp:nvSpPr>
        <dsp:cNvPr id="0" name=""/>
        <dsp:cNvSpPr/>
      </dsp:nvSpPr>
      <dsp:spPr>
        <a:xfrm>
          <a:off x="471490" y="2220650"/>
          <a:ext cx="1414472" cy="353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 субъекта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 Российской Федерации</a:t>
          </a:r>
          <a:endParaRPr lang="ru-RU" sz="1600" b="1" kern="1200" dirty="0"/>
        </a:p>
      </dsp:txBody>
      <dsp:txXfrm>
        <a:off x="471490" y="2220650"/>
        <a:ext cx="1414472" cy="353618"/>
      </dsp:txXfrm>
    </dsp:sp>
    <dsp:sp modelId="{76997FA7-9514-4968-99E7-D919020E63D3}">
      <dsp:nvSpPr>
        <dsp:cNvPr id="0" name=""/>
        <dsp:cNvSpPr/>
      </dsp:nvSpPr>
      <dsp:spPr>
        <a:xfrm>
          <a:off x="968913" y="1345563"/>
          <a:ext cx="530427" cy="5304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0%</a:t>
          </a:r>
          <a:endParaRPr lang="ru-RU" sz="1600" b="1" kern="1200" dirty="0"/>
        </a:p>
      </dsp:txBody>
      <dsp:txXfrm>
        <a:off x="968913" y="1345563"/>
        <a:ext cx="530427" cy="530427"/>
      </dsp:txXfrm>
    </dsp:sp>
    <dsp:sp modelId="{9B7B4ABC-253B-4D8D-BF48-6EC46801B34D}">
      <dsp:nvSpPr>
        <dsp:cNvPr id="0" name=""/>
        <dsp:cNvSpPr/>
      </dsp:nvSpPr>
      <dsp:spPr>
        <a:xfrm>
          <a:off x="589363" y="947625"/>
          <a:ext cx="530427" cy="530427"/>
        </a:xfrm>
        <a:prstGeom prst="ellipse">
          <a:avLst/>
        </a:prstGeom>
        <a:solidFill>
          <a:srgbClr val="10AC5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90%</a:t>
          </a:r>
          <a:endParaRPr lang="ru-RU" sz="1600" b="1" kern="1200" dirty="0"/>
        </a:p>
      </dsp:txBody>
      <dsp:txXfrm>
        <a:off x="589363" y="947625"/>
        <a:ext cx="530427" cy="530427"/>
      </dsp:txXfrm>
    </dsp:sp>
    <dsp:sp modelId="{EF4126F1-4722-4FD1-8676-490B9293947C}">
      <dsp:nvSpPr>
        <dsp:cNvPr id="0" name=""/>
        <dsp:cNvSpPr/>
      </dsp:nvSpPr>
      <dsp:spPr>
        <a:xfrm>
          <a:off x="1131577" y="819379"/>
          <a:ext cx="530427" cy="53042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63%</a:t>
          </a:r>
          <a:endParaRPr lang="ru-RU" sz="1600" b="1" kern="1200" dirty="0"/>
        </a:p>
      </dsp:txBody>
      <dsp:txXfrm>
        <a:off x="1131577" y="819379"/>
        <a:ext cx="530427" cy="530427"/>
      </dsp:txXfrm>
    </dsp:sp>
    <dsp:sp modelId="{7E400BBB-F855-4908-8F98-2DA174F9E16F}">
      <dsp:nvSpPr>
        <dsp:cNvPr id="0" name=""/>
        <dsp:cNvSpPr/>
      </dsp:nvSpPr>
      <dsp:spPr>
        <a:xfrm>
          <a:off x="130970" y="711879"/>
          <a:ext cx="2095512" cy="1320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40623CB-9E29-43FB-93E2-D67360243FDC}">
      <dsp:nvSpPr>
        <dsp:cNvPr id="0" name=""/>
        <dsp:cNvSpPr/>
      </dsp:nvSpPr>
      <dsp:spPr>
        <a:xfrm>
          <a:off x="137735" y="793677"/>
          <a:ext cx="2291154" cy="57607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B03D58-755C-4108-943F-9389628A67C2}">
      <dsp:nvSpPr>
        <dsp:cNvPr id="0" name=""/>
        <dsp:cNvSpPr/>
      </dsp:nvSpPr>
      <dsp:spPr>
        <a:xfrm>
          <a:off x="1125148" y="2204292"/>
          <a:ext cx="321471" cy="205741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2BCCA7-5444-4E2C-9FC7-06566366AD10}">
      <dsp:nvSpPr>
        <dsp:cNvPr id="0" name=""/>
        <dsp:cNvSpPr/>
      </dsp:nvSpPr>
      <dsp:spPr>
        <a:xfrm>
          <a:off x="139011" y="2341033"/>
          <a:ext cx="2293744" cy="4314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b="1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Районный бюджет</a:t>
          </a:r>
          <a:endParaRPr lang="ru-RU" sz="1600" b="1" kern="1200" dirty="0"/>
        </a:p>
      </dsp:txBody>
      <dsp:txXfrm>
        <a:off x="139011" y="2341033"/>
        <a:ext cx="2293744" cy="431432"/>
      </dsp:txXfrm>
    </dsp:sp>
    <dsp:sp modelId="{A148A1D9-8DF1-4298-AF73-17940B470FCB}">
      <dsp:nvSpPr>
        <dsp:cNvPr id="0" name=""/>
        <dsp:cNvSpPr/>
      </dsp:nvSpPr>
      <dsp:spPr>
        <a:xfrm>
          <a:off x="1056996" y="1414245"/>
          <a:ext cx="578647" cy="5786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50%</a:t>
          </a:r>
          <a:endParaRPr lang="ru-RU" sz="1600" b="1" kern="1200" dirty="0"/>
        </a:p>
      </dsp:txBody>
      <dsp:txXfrm>
        <a:off x="1056996" y="1414245"/>
        <a:ext cx="578647" cy="578647"/>
      </dsp:txXfrm>
    </dsp:sp>
    <dsp:sp modelId="{453F392D-EE14-4213-9E1D-3C00BC1D4688}">
      <dsp:nvSpPr>
        <dsp:cNvPr id="0" name=""/>
        <dsp:cNvSpPr/>
      </dsp:nvSpPr>
      <dsp:spPr>
        <a:xfrm>
          <a:off x="642941" y="980130"/>
          <a:ext cx="578647" cy="578647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b="1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41" y="980130"/>
        <a:ext cx="578647" cy="578647"/>
      </dsp:txXfrm>
    </dsp:sp>
    <dsp:sp modelId="{DBDAE37F-C3E6-45AB-9A6F-DFFE43AC5AC1}">
      <dsp:nvSpPr>
        <dsp:cNvPr id="0" name=""/>
        <dsp:cNvSpPr/>
      </dsp:nvSpPr>
      <dsp:spPr>
        <a:xfrm>
          <a:off x="1214447" y="840226"/>
          <a:ext cx="618649" cy="57864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27%</a:t>
          </a:r>
          <a:endParaRPr lang="ru-RU" sz="1600" b="1" kern="1200" dirty="0"/>
        </a:p>
      </dsp:txBody>
      <dsp:txXfrm>
        <a:off x="1214447" y="840226"/>
        <a:ext cx="618649" cy="578647"/>
      </dsp:txXfrm>
    </dsp:sp>
    <dsp:sp modelId="{79D08092-C3FB-4A40-BCE8-12A83F6DE9F9}">
      <dsp:nvSpPr>
        <dsp:cNvPr id="0" name=""/>
        <dsp:cNvSpPr/>
      </dsp:nvSpPr>
      <dsp:spPr>
        <a:xfrm>
          <a:off x="71434" y="722953"/>
          <a:ext cx="2428898" cy="1440190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BEED4E-A915-4AF2-875E-30E073052135}">
      <dsp:nvSpPr>
        <dsp:cNvPr id="0" name=""/>
        <dsp:cNvSpPr/>
      </dsp:nvSpPr>
      <dsp:spPr>
        <a:xfrm>
          <a:off x="211739" y="582335"/>
          <a:ext cx="2143113" cy="576068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E5B533-63D3-4AC2-AB34-EC1EDF68C22D}">
      <dsp:nvSpPr>
        <dsp:cNvPr id="0" name=""/>
        <dsp:cNvSpPr/>
      </dsp:nvSpPr>
      <dsp:spPr>
        <a:xfrm>
          <a:off x="1071558" y="2107415"/>
          <a:ext cx="428624" cy="166099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9294C8-BE81-4A94-B0C9-CAE6010A5A83}">
      <dsp:nvSpPr>
        <dsp:cNvPr id="0" name=""/>
        <dsp:cNvSpPr/>
      </dsp:nvSpPr>
      <dsp:spPr>
        <a:xfrm>
          <a:off x="514347" y="2157523"/>
          <a:ext cx="1543041" cy="3857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Бюджеты поселений</a:t>
          </a:r>
          <a:endParaRPr lang="ru-RU" sz="1400" b="1" kern="1200" dirty="0"/>
        </a:p>
      </dsp:txBody>
      <dsp:txXfrm>
        <a:off x="514347" y="2157523"/>
        <a:ext cx="1543041" cy="385760"/>
      </dsp:txXfrm>
    </dsp:sp>
    <dsp:sp modelId="{E218DF64-601B-4AF1-9723-67E2B42B42F0}">
      <dsp:nvSpPr>
        <dsp:cNvPr id="0" name=""/>
        <dsp:cNvSpPr/>
      </dsp:nvSpPr>
      <dsp:spPr>
        <a:xfrm>
          <a:off x="1056983" y="1202895"/>
          <a:ext cx="578640" cy="57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50%</a:t>
          </a:r>
          <a:endParaRPr lang="ru-RU" sz="1600" kern="1200" dirty="0"/>
        </a:p>
      </dsp:txBody>
      <dsp:txXfrm>
        <a:off x="1056983" y="1202895"/>
        <a:ext cx="578640" cy="578640"/>
      </dsp:txXfrm>
    </dsp:sp>
    <dsp:sp modelId="{933A3920-5A5F-4222-9FAD-BB63928A89C9}">
      <dsp:nvSpPr>
        <dsp:cNvPr id="0" name=""/>
        <dsp:cNvSpPr/>
      </dsp:nvSpPr>
      <dsp:spPr>
        <a:xfrm>
          <a:off x="642934" y="768786"/>
          <a:ext cx="578640" cy="578640"/>
        </a:xfrm>
        <a:prstGeom prst="ellipse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100%</a:t>
          </a:r>
          <a:endParaRPr lang="ru-RU" sz="16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642934" y="768786"/>
        <a:ext cx="578640" cy="578640"/>
      </dsp:txXfrm>
    </dsp:sp>
    <dsp:sp modelId="{46176330-91A8-4B65-B621-5485D976D0A6}">
      <dsp:nvSpPr>
        <dsp:cNvPr id="0" name=""/>
        <dsp:cNvSpPr/>
      </dsp:nvSpPr>
      <dsp:spPr>
        <a:xfrm rot="533652">
          <a:off x="1180547" y="615893"/>
          <a:ext cx="686412" cy="604621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10%</a:t>
          </a:r>
          <a:endParaRPr lang="ru-RU" sz="1600" b="1" kern="1200" dirty="0"/>
        </a:p>
      </dsp:txBody>
      <dsp:txXfrm rot="533652">
        <a:off x="1180547" y="615893"/>
        <a:ext cx="686412" cy="604621"/>
      </dsp:txXfrm>
    </dsp:sp>
    <dsp:sp modelId="{514E6B10-C48B-49AE-B6BA-AD4310DDD81D}">
      <dsp:nvSpPr>
        <dsp:cNvPr id="0" name=""/>
        <dsp:cNvSpPr/>
      </dsp:nvSpPr>
      <dsp:spPr>
        <a:xfrm>
          <a:off x="71442" y="500076"/>
          <a:ext cx="2285985" cy="1549221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9C95CD-9B0D-4D16-B85F-820BC3BCB5E3}" type="datetimeFigureOut">
              <a:rPr lang="ru-RU" smtClean="0"/>
              <a:pPr/>
              <a:t>23.03.2017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5FC52-FBBD-4BF1-83FD-D08AAF5852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Доходы</a:t>
            </a:r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 бюджета Чекменевского сельского поселения: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2015 год = 8370,7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2016 год = 12981,9 тыс. руб.</a:t>
            </a:r>
          </a:p>
          <a:p>
            <a:r>
              <a:rPr lang="ru-RU" sz="1200" baseline="0" dirty="0" smtClean="0">
                <a:latin typeface="Times New Roman" pitchFamily="18" charset="0"/>
                <a:cs typeface="Times New Roman" pitchFamily="18" charset="0"/>
              </a:rPr>
              <a:t>2017 год = 12466,3 тыс.руб.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B5FC52-FBBD-4BF1-83FD-D08AAF5852E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6BB507-90B0-44C8-8BBD-A5B2F1ED5774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6AE35-0C86-4823-B0F2-2BF2F91F0051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E5B3F-F501-4421-9529-D9B4B5B226A5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4F67-264D-49B9-8E34-7E16F41B29C2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ED64-F7E4-460E-B3DC-DA39C8340AE6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CEB53-2E84-44E3-83A5-25EBBE6323E8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3682A-D378-4FF3-BE16-B6044EDAACF4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3026-180F-4746-BF96-EB0B7E16B6CF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617B1-F3DD-464E-AD22-6D63C4E88ED9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0F6A0-8748-4C5A-B23F-27381FC9B10C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21566-F922-4C27-B2B9-F26C76427AC5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1BA8-CC28-4FEE-A83A-F454116140B9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4AAA1-D584-442C-BA16-C369D477334F}" type="datetime1">
              <a:rPr lang="ru-RU" smtClean="0"/>
              <a:pPr/>
              <a:t>23.03.2017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_____Microsoft_Office_Excel_97-20031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13" Type="http://schemas.openxmlformats.org/officeDocument/2006/relationships/diagramLayout" Target="../diagrams/layout3.xml"/><Relationship Id="rId1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21" Type="http://schemas.microsoft.com/office/2007/relationships/diagramDrawing" Target="../diagrams/drawing2.xml"/><Relationship Id="rId7" Type="http://schemas.openxmlformats.org/officeDocument/2006/relationships/diagramColors" Target="../diagrams/colors1.xml"/><Relationship Id="rId12" Type="http://schemas.openxmlformats.org/officeDocument/2006/relationships/diagramData" Target="../diagrams/data3.xml"/><Relationship Id="rId17" Type="http://schemas.openxmlformats.org/officeDocument/2006/relationships/diagramLayout" Target="../diagrams/layout4.xml"/><Relationship Id="rId2" Type="http://schemas.openxmlformats.org/officeDocument/2006/relationships/notesSlide" Target="../notesSlides/notesSlide4.xml"/><Relationship Id="rId16" Type="http://schemas.openxmlformats.org/officeDocument/2006/relationships/diagramData" Target="../diagrams/data4.xml"/><Relationship Id="rId20" Type="http://schemas.microsoft.com/office/2007/relationships/diagramDrawing" Target="../diagrams/drawing1.xml"/><Relationship Id="rId1" Type="http://schemas.openxmlformats.org/officeDocument/2006/relationships/slideLayout" Target="../slideLayouts/slideLayout5.xml"/><Relationship Id="rId6" Type="http://schemas.openxmlformats.org/officeDocument/2006/relationships/diagramQuickStyle" Target="../diagrams/quickStyle1.xml"/><Relationship Id="rId11" Type="http://schemas.openxmlformats.org/officeDocument/2006/relationships/diagramColors" Target="../diagrams/colors2.xml"/><Relationship Id="rId5" Type="http://schemas.openxmlformats.org/officeDocument/2006/relationships/diagramLayout" Target="../diagrams/layout1.xml"/><Relationship Id="rId15" Type="http://schemas.openxmlformats.org/officeDocument/2006/relationships/diagramColors" Target="../diagrams/colors3.xml"/><Relationship Id="rId23" Type="http://schemas.microsoft.com/office/2007/relationships/diagramDrawing" Target="../diagrams/drawing4.xml"/><Relationship Id="rId10" Type="http://schemas.openxmlformats.org/officeDocument/2006/relationships/diagramQuickStyle" Target="../diagrams/quickStyle2.xml"/><Relationship Id="rId19" Type="http://schemas.openxmlformats.org/officeDocument/2006/relationships/diagramColors" Target="../diagrams/colors4.xml"/><Relationship Id="rId4" Type="http://schemas.openxmlformats.org/officeDocument/2006/relationships/diagramData" Target="../diagrams/data1.xml"/><Relationship Id="rId9" Type="http://schemas.openxmlformats.org/officeDocument/2006/relationships/diagramLayout" Target="../diagrams/layout2.xml"/><Relationship Id="rId14" Type="http://schemas.openxmlformats.org/officeDocument/2006/relationships/diagramQuickStyle" Target="../diagrams/quickStyle3.xml"/><Relationship Id="rId22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7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929060" y="500051"/>
            <a:ext cx="1143831" cy="1486316"/>
          </a:xfrm>
          <a:prstGeom prst="rect">
            <a:avLst/>
          </a:prstGeom>
          <a:noFill/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14282" y="2643182"/>
            <a:ext cx="8640763" cy="3643338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Чекменевского сельского поселения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2016год и плановый период 2017 и 2018 годов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ru-RU" sz="54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для граждан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2143116"/>
          <a:ext cx="8643998" cy="43577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28596" y="1714488"/>
            <a:ext cx="83582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Структура расходов бюджета Чекменевского сельского поселения  на 2016 год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572560" cy="42148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РАСХОДНАЯ ЧАСТЬ БЮДЖЕТА</a:t>
            </a:r>
          </a:p>
          <a:p>
            <a:pPr algn="ctr">
              <a:buNone/>
            </a:pPr>
            <a:r>
              <a:rPr lang="ru-RU" sz="2400" b="1" u="sng" dirty="0" smtClean="0"/>
              <a:t>Расходы бюджета Чекменевского сельского поселения</a:t>
            </a:r>
            <a:endParaRPr lang="ru-RU" sz="2400" b="1" u="sng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16" name="Стрелка вниз 15"/>
          <p:cNvSpPr>
            <a:spLocks noChangeAspect="1"/>
          </p:cNvSpPr>
          <p:nvPr/>
        </p:nvSpPr>
        <p:spPr>
          <a:xfrm rot="19200000" flipH="1">
            <a:off x="5040000" y="2880000"/>
            <a:ext cx="572400" cy="20673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1000100" y="5072074"/>
            <a:ext cx="33575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Муниципальные программы  26,71%</a:t>
            </a:r>
            <a:endParaRPr lang="ru-RU" sz="2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000628" y="5000636"/>
            <a:ext cx="35004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Не программные мероприятия 73,29%</a:t>
            </a:r>
            <a:endParaRPr lang="ru-RU" sz="2400" b="1" dirty="0"/>
          </a:p>
        </p:txBody>
      </p:sp>
      <p:sp>
        <p:nvSpPr>
          <p:cNvPr id="10" name="Стрелка вниз 9"/>
          <p:cNvSpPr>
            <a:spLocks noChangeAspect="1"/>
          </p:cNvSpPr>
          <p:nvPr/>
        </p:nvSpPr>
        <p:spPr>
          <a:xfrm rot="2400000" flipH="1">
            <a:off x="3097766" y="2942507"/>
            <a:ext cx="572400" cy="2067325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357158" y="14285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86834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25603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214438"/>
          <a:ext cx="8215370" cy="5429272"/>
        </p:xfrm>
        <a:graphic>
          <a:graphicData uri="http://schemas.openxmlformats.org/presentationml/2006/ole">
            <p:oleObj spid="_x0000_s39938" name="Worksheet" r:id="rId4" imgW="9220280" imgH="769623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1800" dirty="0" smtClean="0"/>
          </a:p>
          <a:p>
            <a:pPr algn="ctr">
              <a:buNone/>
            </a:pPr>
            <a:r>
              <a:rPr lang="ru-RU" sz="1800" dirty="0" smtClean="0"/>
              <a:t>Принятые муниципальные программы</a:t>
            </a:r>
          </a:p>
          <a:p>
            <a:pPr algn="ctr">
              <a:buNone/>
            </a:pPr>
            <a:endParaRPr lang="ru-RU" sz="20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57158" y="2571744"/>
          <a:ext cx="8501123" cy="343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29355"/>
                <a:gridCol w="857256"/>
                <a:gridCol w="857256"/>
                <a:gridCol w="857256"/>
              </a:tblGrid>
              <a:tr h="68690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Наименование муниципальной программы (тыс.рублей)</a:t>
                      </a:r>
                      <a:endParaRPr lang="ru-RU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2016</a:t>
                      </a:r>
                      <a:r>
                        <a:rPr lang="ru-RU" sz="1200" baseline="0" dirty="0" smtClean="0"/>
                        <a:t> </a:t>
                      </a:r>
                      <a:r>
                        <a:rPr lang="ru-RU" sz="1200" dirty="0" smtClean="0"/>
                        <a:t>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2017 г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План  2018 г</a:t>
                      </a:r>
                      <a:endParaRPr lang="ru-RU" sz="1200" dirty="0"/>
                    </a:p>
                  </a:txBody>
                  <a:tcPr anchor="ctr"/>
                </a:tc>
              </a:tr>
              <a:tr h="686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"Обеспечение безопасности населения и территории Чекменевского сельского поселения"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350,0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300,0</a:t>
                      </a:r>
                    </a:p>
                  </a:txBody>
                  <a:tcPr anchor="ctr"/>
                </a:tc>
              </a:tr>
              <a:tr h="686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культуры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1367,9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1416,4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1416,4</a:t>
                      </a:r>
                      <a:endParaRPr lang="ru-RU" sz="1200" dirty="0"/>
                    </a:p>
                  </a:txBody>
                  <a:tcPr anchor="ctr"/>
                </a:tc>
              </a:tr>
              <a:tr h="686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физической культуры,  спорта и формирование здорового образа жизни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223,1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265,7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301,2</a:t>
                      </a:r>
                      <a:endParaRPr lang="ru-RU" sz="1200" dirty="0"/>
                    </a:p>
                  </a:txBody>
                  <a:tcPr anchor="ctr"/>
                </a:tc>
              </a:tr>
              <a:tr h="68690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"Развитие молодежной политики в Чекменевском сельском поселении"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241,6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252,1</a:t>
                      </a:r>
                      <a:endParaRPr lang="ru-RU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261,3</a:t>
                      </a:r>
                      <a:endParaRPr lang="ru-RU" sz="12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5720" y="285728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1428728" y="500042"/>
            <a:ext cx="7480300" cy="65563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24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0" y="1714488"/>
            <a:ext cx="2357454" cy="47863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«Обеспечение безопасности населения и территории Чекменевского сельского поселения»</a:t>
            </a:r>
            <a:endParaRPr lang="ru-RU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1285860"/>
            <a:ext cx="6572264" cy="55721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«Обеспечение первичных мер пожарной безопасности в границах населенных пунктов Чекменевского сельского поселения»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Обеспечение первичных мер пожарной безопасности в границах населенных пунктов Чекменевского сельского поселения;</a:t>
            </a: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«Предупреждение и ликвидация последствий чрезвычайных ситуаций на территории Чекменевского сельского поселения»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защите населения и территории Чекменевского сельского поселения от чрезвычайных ситуаций природного и техногенного характера;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гражданской обороне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гражданской обороне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Организация и осуществление мероприятий по мобилизационной подготовке муниципальных предприятий и учреждений, находящихся на территории Чекменевского сельского поселения;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осуществление мероприятий по обеспечению безопасности людей на водных объектах, охране их жизни и здоровья на территории Чекменевского сельского поселения;</a:t>
            </a:r>
          </a:p>
          <a:p>
            <a:pPr marL="457200"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3</a:t>
            </a:r>
          </a:p>
          <a:p>
            <a:pPr indent="-457200"/>
            <a:r>
              <a:rPr lang="ru-RU" sz="1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«Профилактика правонарушений на территории Чекменевского сельского поселения»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Осуществление мероприятий по предупреждению и профилактике правонарушений на территории Чекменевского сельского поселения.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714644" cy="5214974"/>
          </a:xfrm>
          <a:prstGeom prst="roundRect">
            <a:avLst/>
          </a:prstGeom>
          <a:solidFill>
            <a:srgbClr val="10AC5A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культуры в Чекменевском сельском поселении»</a:t>
            </a:r>
            <a:endParaRPr lang="ru-RU" sz="32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488" y="1500174"/>
            <a:ext cx="6215106" cy="5214974"/>
          </a:xfrm>
          <a:prstGeom prst="roundRect">
            <a:avLst/>
          </a:prstGeom>
          <a:solidFill>
            <a:srgbClr val="C7E24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 и развитие культурного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муниципальной услуги для организации досуга и обеспечение жителей поселения услугами в сфере культуры;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Предоставление муниципальной услуги по организации и проведению мероприятий;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Военно-патриотическое воспитание;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культурной сферы;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2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«Сохранение, использование и популяризация объектов культурного наследия»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Приведение в нормативное состояние объектов культурного наследия;</a:t>
            </a:r>
            <a:endParaRPr lang="ru-RU" sz="16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3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 и поддержка кадрового потенциала»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Создание условий для развития кадрового потенциала.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928958" cy="5357826"/>
          </a:xfrm>
          <a:prstGeom prst="roundRect">
            <a:avLst/>
          </a:prstGeom>
          <a:solidFill>
            <a:srgbClr val="DC97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физической культуры,  спорта и формирование здорового образа жизни в Чекменевском сельском поселении»</a:t>
            </a:r>
            <a:endParaRPr lang="ru-RU" sz="20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071802" y="1500174"/>
            <a:ext cx="5786478" cy="3786214"/>
          </a:xfrm>
          <a:prstGeom prst="roundRect">
            <a:avLst/>
          </a:prstGeom>
          <a:solidFill>
            <a:srgbClr val="FFE5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«Развитие физической культуры и формирование здорового образа жизни»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массового спорта;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Развитие физической культуры.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8266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70895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810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1406" y="1500174"/>
            <a:ext cx="2714644" cy="5214974"/>
          </a:xfrm>
          <a:prstGeom prst="roundRect">
            <a:avLst/>
          </a:prstGeom>
          <a:solidFill>
            <a:srgbClr val="83F6F9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мероприятия программы «Развитие молодежной политики в Чекменевском сельском поселении»</a:t>
            </a:r>
            <a:endParaRPr lang="ru-RU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488" y="1500174"/>
            <a:ext cx="6215106" cy="3429024"/>
          </a:xfrm>
          <a:prstGeom prst="roundRect">
            <a:avLst/>
          </a:prstGeom>
          <a:solidFill>
            <a:srgbClr val="CCFF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Подпрограмма 1 </a:t>
            </a:r>
          </a:p>
          <a:p>
            <a:pPr marL="457200" indent="-457200"/>
            <a:r>
              <a:rPr lang="ru-RU" sz="16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«Молодежная политика, работа с детьми и молодежью»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социально-экономические отношения;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общественно-политические отношения;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16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Интеграция молодежи в социально-культурные отношения.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643042" y="1500175"/>
            <a:ext cx="65008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Дорожный фонд Чекменевского сельского поселения, тыс.руб.</a:t>
            </a:r>
            <a:endParaRPr lang="ru-RU" dirty="0"/>
          </a:p>
        </p:txBody>
      </p:sp>
      <p:graphicFrame>
        <p:nvGraphicFramePr>
          <p:cNvPr id="23555" name="Содержимое 4"/>
          <p:cNvGraphicFramePr>
            <a:graphicFrameLocks noGrp="1"/>
          </p:cNvGraphicFramePr>
          <p:nvPr/>
        </p:nvGraphicFramePr>
        <p:xfrm>
          <a:off x="285750" y="2068513"/>
          <a:ext cx="8589963" cy="4683125"/>
        </p:xfrm>
        <a:graphic>
          <a:graphicData uri="http://schemas.openxmlformats.org/presentationml/2006/ole">
            <p:oleObj spid="_x0000_s2050" name="Worksheet" r:id="rId4" imgW="8124785" imgH="442927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85720" y="1500175"/>
            <a:ext cx="8501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Жилищно-коммунальное хозяйство</a:t>
            </a:r>
            <a:endParaRPr lang="ru-RU" dirty="0"/>
          </a:p>
        </p:txBody>
      </p:sp>
      <p:graphicFrame>
        <p:nvGraphicFramePr>
          <p:cNvPr id="23555" name="Содержимое 4"/>
          <p:cNvGraphicFramePr>
            <a:graphicFrameLocks noGrp="1"/>
          </p:cNvGraphicFramePr>
          <p:nvPr/>
        </p:nvGraphicFramePr>
        <p:xfrm>
          <a:off x="285750" y="2068513"/>
          <a:ext cx="8848725" cy="4257675"/>
        </p:xfrm>
        <a:graphic>
          <a:graphicData uri="http://schemas.openxmlformats.org/presentationml/2006/ole">
            <p:oleObj spid="_x0000_s80898" name="Worksheet" r:id="rId4" imgW="8077240" imgH="38862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214414" y="274638"/>
            <a:ext cx="735811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2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Что такое бюджет для граждан?</a:t>
            </a:r>
          </a:p>
          <a:p>
            <a:pPr algn="just"/>
            <a:r>
              <a:rPr lang="ru-RU" sz="1800" dirty="0" smtClean="0"/>
              <a:t>С 2014 года все финансовые органы составляют на регулярной основе аналитический материал «Бюджет для граждан», который содержит основные положения решений о местных бюджетах и отчета об их исполнении в доступной форме.</a:t>
            </a:r>
          </a:p>
          <a:p>
            <a:endParaRPr lang="ru-RU" sz="1800" dirty="0" smtClean="0"/>
          </a:p>
          <a:p>
            <a:pPr algn="just"/>
            <a:r>
              <a:rPr lang="ru-RU" sz="1800" dirty="0" smtClean="0"/>
              <a:t>Бюджет –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самоуправления.</a:t>
            </a:r>
          </a:p>
          <a:p>
            <a:pPr algn="r">
              <a:buNone/>
            </a:pPr>
            <a:r>
              <a:rPr lang="ru-RU" sz="1400" dirty="0" smtClean="0"/>
              <a:t>                                                                                    (статья 6 Бюджетного Кодекса Российской Федерации)</a:t>
            </a:r>
          </a:p>
          <a:p>
            <a:pPr>
              <a:buNone/>
            </a:pPr>
            <a:endParaRPr lang="ru-RU" sz="1400" dirty="0" smtClean="0"/>
          </a:p>
          <a:p>
            <a:pPr algn="just"/>
            <a:r>
              <a:rPr lang="ru-RU" sz="1800" dirty="0" smtClean="0"/>
              <a:t>Граждане – как налогоплательщики и потребители государственных  и муниципальных услуг – должны быть уверены в 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каждого человека.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 smtClean="0"/>
              <a:t>    </a:t>
            </a:r>
            <a:endParaRPr lang="ru-RU" sz="14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400" smtClean="0"/>
              <a:pPr/>
              <a:t>2</a:t>
            </a:fld>
            <a:endParaRPr lang="ru-RU" sz="1400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14282" y="285728"/>
            <a:ext cx="669925" cy="9470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857356" y="274638"/>
            <a:ext cx="6829444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0034" y="1785926"/>
          <a:ext cx="8286810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/>
                <a:gridCol w="3571900"/>
                <a:gridCol w="1285884"/>
                <a:gridCol w="1143008"/>
                <a:gridCol w="1000134"/>
              </a:tblGrid>
              <a:tr h="285752"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2016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2017 год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2018 год</a:t>
                      </a:r>
                      <a:endParaRPr lang="ru-RU" sz="1200" dirty="0"/>
                    </a:p>
                  </a:txBody>
                  <a:tcPr/>
                </a:tc>
              </a:tr>
              <a:tr h="21431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Жилищное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Мероприятия по содержанию и ремонту жилищного фонда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48,6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48,6</a:t>
                      </a:r>
                      <a:endParaRPr lang="ru-RU" sz="1200" dirty="0"/>
                    </a:p>
                  </a:txBody>
                  <a:tcPr/>
                </a:tc>
              </a:tr>
              <a:tr h="471494">
                <a:tc rowSpan="2">
                  <a:txBody>
                    <a:bodyPr/>
                    <a:lstStyle/>
                    <a:p>
                      <a:r>
                        <a:rPr lang="ru-RU" sz="1200" dirty="0" smtClean="0"/>
                        <a:t>Коммунальное хозяйство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Мероприятия по содержанию  и ремонту газопроводов, обслуживанию сетей газоснабжения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418,5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143,0</a:t>
                      </a:r>
                      <a:endParaRPr lang="ru-RU" sz="1200" dirty="0"/>
                    </a:p>
                  </a:txBody>
                  <a:tcPr/>
                </a:tc>
              </a:tr>
              <a:tr h="607223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Реализация муниципальных программ, приоритетных муниципальных проектов, инвестиционных проектов муниципальных образований за счет средств местных бюджетов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399,4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1597,7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</a:p>
                    <a:p>
                      <a:pPr algn="r"/>
                      <a:endParaRPr lang="ru-RU" sz="1200" dirty="0"/>
                    </a:p>
                  </a:txBody>
                  <a:tcPr/>
                </a:tc>
              </a:tr>
              <a:tr h="142892">
                <a:tc rowSpan="6">
                  <a:txBody>
                    <a:bodyPr/>
                    <a:lstStyle/>
                    <a:p>
                      <a:r>
                        <a:rPr lang="ru-RU" sz="1200" dirty="0" smtClean="0"/>
                        <a:t>Благоустройство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Уличное освещение (тех.обслуживание и текущий ремонт уличного освещения)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50,0</a:t>
                      </a:r>
                      <a:endParaRPr lang="ru-RU" sz="1200" dirty="0"/>
                    </a:p>
                  </a:txBody>
                  <a:tcPr/>
                </a:tc>
              </a:tr>
              <a:tr h="36006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Оплата за электроэнергию уличного освещения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118,9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6,4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140,6</a:t>
                      </a:r>
                    </a:p>
                  </a:txBody>
                  <a:tcPr/>
                </a:tc>
              </a:tr>
              <a:tr h="217160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Озеленение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/>
                </a:tc>
              </a:tr>
              <a:tr h="22859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работы по благоустройству (санация территории)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30,0</a:t>
                      </a:r>
                      <a:endParaRPr lang="ru-RU" sz="1200" dirty="0"/>
                    </a:p>
                  </a:txBody>
                  <a:tcPr/>
                </a:tc>
              </a:tr>
              <a:tr h="271458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работы по благоустройству (организация и содержание мест захоронения бытовых отходов)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20,0</a:t>
                      </a:r>
                      <a:endParaRPr lang="ru-RU" sz="1200" dirty="0"/>
                    </a:p>
                  </a:txBody>
                  <a:tcPr/>
                </a:tc>
              </a:tr>
              <a:tr h="385762">
                <a:tc v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Прочие работы по благоустройству (детские площадки)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35,1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0,0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dirty="0" smtClean="0"/>
                        <a:t>35,1</a:t>
                      </a:r>
                      <a:endParaRPr lang="ru-RU" sz="1200" dirty="0"/>
                    </a:p>
                  </a:txBody>
                  <a:tcPr/>
                </a:tc>
              </a:tr>
              <a:tr h="35719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200" b="1" dirty="0" smtClean="0"/>
                        <a:t>ИТОГО</a:t>
                      </a:r>
                      <a:endParaRPr lang="ru-RU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1140,5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1652,7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 dirty="0" smtClean="0"/>
                        <a:t>487,3</a:t>
                      </a:r>
                      <a:endParaRPr lang="ru-RU" sz="12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5720" y="2357430"/>
            <a:ext cx="8640763" cy="3960812"/>
          </a:xfrm>
          <a:prstGeom prst="rect">
            <a:avLst/>
          </a:prstGeom>
          <a:gradFill rotWithShape="1">
            <a:gsLst>
              <a:gs pos="0">
                <a:srgbClr val="50CA38">
                  <a:gamma/>
                  <a:shade val="46275"/>
                  <a:invGamma/>
                </a:srgbClr>
              </a:gs>
              <a:gs pos="100000">
                <a:srgbClr val="50CA38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Спасибо за внимание!</a:t>
            </a:r>
            <a:endParaRPr lang="ru-RU" sz="38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357290" y="285750"/>
            <a:ext cx="7329510" cy="1131888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2800" dirty="0" smtClean="0"/>
              <a:t>Стадии бюджетного процесса:</a:t>
            </a:r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Составление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Рассмотрение проекта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бюджета на очередной финансовый год и плановый период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Исполнение бюджета текущего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Формирование отчетности об исполнении бюджета предыдущего финансового года</a:t>
            </a:r>
          </a:p>
          <a:p>
            <a:pPr>
              <a:spcBef>
                <a:spcPts val="600"/>
              </a:spcBef>
              <a:buNone/>
            </a:pPr>
            <a:endParaRPr lang="ru-RU" sz="1800" dirty="0" smtClean="0"/>
          </a:p>
          <a:p>
            <a:pPr>
              <a:spcBef>
                <a:spcPts val="600"/>
              </a:spcBef>
              <a:buFont typeface="Wingdings" pitchFamily="2" charset="2"/>
              <a:buChar char="v"/>
            </a:pPr>
            <a:r>
              <a:rPr lang="ru-RU" sz="1800" dirty="0" smtClean="0"/>
              <a:t>Утверждение  отчета об исполнении бюджета  предыдущего финансового года</a:t>
            </a:r>
            <a:endParaRPr lang="ru-RU" sz="1800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 dirty="0"/>
          </a:p>
        </p:txBody>
      </p:sp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68313" y="493282"/>
            <a:ext cx="669925" cy="947011"/>
          </a:xfrm>
          <a:prstGeom prst="rect">
            <a:avLst/>
          </a:prstGeom>
          <a:noFill/>
        </p:spPr>
      </p:pic>
      <p:sp>
        <p:nvSpPr>
          <p:cNvPr id="6" name="Стрелка вниз 5"/>
          <p:cNvSpPr/>
          <p:nvPr/>
        </p:nvSpPr>
        <p:spPr>
          <a:xfrm>
            <a:off x="4143372" y="2428868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143372" y="328612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4143372" y="400050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9" name="Стрелка вниз 18"/>
          <p:cNvSpPr/>
          <p:nvPr/>
        </p:nvSpPr>
        <p:spPr>
          <a:xfrm>
            <a:off x="4143372" y="4714884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4143372" y="5572140"/>
            <a:ext cx="181686" cy="33862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algn="ctr"/>
            <a:endParaRPr lang="ru-RU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28728" y="1857364"/>
            <a:ext cx="1857388" cy="714379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  <a:p>
            <a:pPr algn="ctr"/>
            <a:r>
              <a:rPr lang="ru-RU" sz="3200" dirty="0" smtClean="0"/>
              <a:t>Доходы</a:t>
            </a:r>
            <a:endParaRPr lang="ru-RU" sz="32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71539" y="3286125"/>
            <a:ext cx="2214578" cy="1654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6000760" y="1928803"/>
            <a:ext cx="2000264" cy="642942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Расходы</a:t>
            </a:r>
            <a:endParaRPr lang="ru-RU" sz="32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714348" y="5143512"/>
            <a:ext cx="7972453" cy="982650"/>
          </a:xfrm>
        </p:spPr>
        <p:txBody>
          <a:bodyPr>
            <a:normAutofit/>
          </a:bodyPr>
          <a:lstStyle/>
          <a:p>
            <a:r>
              <a:rPr lang="ru-RU" b="1" dirty="0" smtClean="0"/>
              <a:t>Доходы- </a:t>
            </a:r>
            <a:r>
              <a:rPr lang="ru-RU" dirty="0" smtClean="0"/>
              <a:t>это </a:t>
            </a:r>
            <a:r>
              <a:rPr lang="ru-RU" b="1" dirty="0" smtClean="0"/>
              <a:t>поступления</a:t>
            </a:r>
            <a:r>
              <a:rPr lang="ru-RU" dirty="0" smtClean="0"/>
              <a:t> денежных средств в бюджет</a:t>
            </a:r>
          </a:p>
          <a:p>
            <a:r>
              <a:rPr lang="ru-RU" b="1" dirty="0" smtClean="0"/>
              <a:t>Расходы</a:t>
            </a:r>
            <a:r>
              <a:rPr lang="ru-RU" dirty="0" smtClean="0"/>
              <a:t> – это </a:t>
            </a:r>
            <a:r>
              <a:rPr lang="ru-RU" b="1" dirty="0" smtClean="0"/>
              <a:t>выплаты</a:t>
            </a:r>
            <a:r>
              <a:rPr lang="ru-RU" dirty="0" smtClean="0"/>
              <a:t> из бюджета денежных средств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6" y="3143249"/>
            <a:ext cx="2294807" cy="1714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Стрелка вниз 12"/>
          <p:cNvSpPr/>
          <p:nvPr/>
        </p:nvSpPr>
        <p:spPr>
          <a:xfrm>
            <a:off x="2071670" y="2643182"/>
            <a:ext cx="214314" cy="500066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6858016" y="2571744"/>
            <a:ext cx="214314" cy="428628"/>
          </a:xfrm>
          <a:prstGeom prst="downArrow">
            <a:avLst>
              <a:gd name="adj1" fmla="val 50000"/>
              <a:gd name="adj2" fmla="val 63913"/>
            </a:avLst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143000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71604" y="1857364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54" y="2571744"/>
            <a:ext cx="278608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714348" y="1928803"/>
            <a:ext cx="7715304" cy="64294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Доходы - Расходы = Дефицит (</a:t>
            </a:r>
            <a:r>
              <a:rPr lang="ru-RU" sz="2800" dirty="0" err="1" smtClean="0"/>
              <a:t>Профицит</a:t>
            </a:r>
            <a:r>
              <a:rPr lang="ru-RU" sz="2800" dirty="0" smtClean="0"/>
              <a:t>)</a:t>
            </a:r>
            <a:endParaRPr lang="ru-RU" sz="2800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4"/>
          </p:nvPr>
        </p:nvSpPr>
        <p:spPr>
          <a:xfrm>
            <a:off x="357158" y="5500702"/>
            <a:ext cx="8572560" cy="1357298"/>
          </a:xfrm>
        </p:spPr>
        <p:txBody>
          <a:bodyPr numCol="2">
            <a:normAutofit fontScale="250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</a:p>
          <a:p>
            <a:pPr>
              <a:buNone/>
            </a:pPr>
            <a:r>
              <a:rPr lang="ru-RU" sz="3400" b="1" dirty="0" smtClean="0"/>
              <a:t>	</a:t>
            </a:r>
            <a:r>
              <a:rPr lang="ru-RU" sz="6400" dirty="0" smtClean="0"/>
              <a:t>При превышении расходов над доходам  принимается решение об источниках покрытия дефицита (например, использовать имеющиеся накопления, остатки, взять в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r>
              <a:rPr lang="ru-RU" sz="6400" dirty="0" smtClean="0"/>
              <a:t>	При превышении доходов над расходами принимается решение, как их использовать (например, накапливать резервы, остатки, погашать долг).</a:t>
            </a:r>
          </a:p>
          <a:p>
            <a:pPr>
              <a:buNone/>
            </a:pPr>
            <a:endParaRPr lang="ru-RU" sz="6400" dirty="0" smtClean="0"/>
          </a:p>
          <a:p>
            <a:pPr>
              <a:buNone/>
            </a:pPr>
            <a:endParaRPr lang="ru-RU" sz="3400" dirty="0" smtClean="0"/>
          </a:p>
          <a:p>
            <a:pPr>
              <a:buNone/>
            </a:pPr>
            <a:endParaRPr lang="ru-RU" sz="3400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857356" y="1500174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Основные понятия</a:t>
            </a:r>
            <a:endParaRPr lang="ru-RU" sz="2800" b="1" dirty="0"/>
          </a:p>
        </p:txBody>
      </p:sp>
      <p:sp>
        <p:nvSpPr>
          <p:cNvPr id="18" name="Выноска со стрелкой вправо 17"/>
          <p:cNvSpPr/>
          <p:nvPr/>
        </p:nvSpPr>
        <p:spPr>
          <a:xfrm>
            <a:off x="928662" y="2786058"/>
            <a:ext cx="2200284" cy="1928826"/>
          </a:xfrm>
          <a:prstGeom prst="rightArrowCallout">
            <a:avLst/>
          </a:prstGeom>
          <a:solidFill>
            <a:srgbClr val="92D050"/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ДОХОДЫ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Выноска со стрелкой вправо 19"/>
          <p:cNvSpPr/>
          <p:nvPr/>
        </p:nvSpPr>
        <p:spPr>
          <a:xfrm>
            <a:off x="6429388" y="2714620"/>
            <a:ext cx="2357454" cy="1914532"/>
          </a:xfrm>
          <a:prstGeom prst="rightArrowCallout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РАСХОДЫ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Блок-схема: ручное управление 22"/>
          <p:cNvSpPr/>
          <p:nvPr/>
        </p:nvSpPr>
        <p:spPr>
          <a:xfrm>
            <a:off x="785786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Дефицит (расходы больше доходов)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Блок-схема: ручное управление 23"/>
          <p:cNvSpPr/>
          <p:nvPr/>
        </p:nvSpPr>
        <p:spPr>
          <a:xfrm>
            <a:off x="5143504" y="4857760"/>
            <a:ext cx="3714776" cy="928694"/>
          </a:xfrm>
          <a:prstGeom prst="flowChartManualOperation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Профицит</a:t>
            </a:r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(доходы больше расходов)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1011222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>
          <a:xfrm>
            <a:off x="6410324" y="635635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571604" y="128586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ДОХОДЫ БЮДЖЕТА ПОСЕЛЕНИЯ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1857364"/>
            <a:ext cx="2502261" cy="92869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Налоговые доходы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налогов)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214678" y="1857364"/>
            <a:ext cx="2643206" cy="1071570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Неналоговые доходы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от уплаты прочих пошлин, сборов)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43636" y="1857364"/>
            <a:ext cx="2571768" cy="128588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Безвозмездные поступления</a:t>
            </a:r>
          </a:p>
          <a:p>
            <a:pPr algn="ctr"/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(поступления из других бюджетов бюджетной системы РФ)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428596" y="2857496"/>
            <a:ext cx="2500330" cy="385765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уплаты акцизов на дизельное топливо, моторные масла, автомобильный бензин, прямогонный бензин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 на имущество физических лиц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Транспортный налог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Земельный налог 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43636" y="3214686"/>
            <a:ext cx="2571768" cy="350046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Дотации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Субсидии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Субвенции</a:t>
            </a:r>
          </a:p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Иные межбюджетные трансферты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14678" y="3000372"/>
            <a:ext cx="2643206" cy="371477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Доходы от сдачи в аренду имущества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Доходы от продажи материальных активов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00034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71604" y="274638"/>
            <a:ext cx="7115196" cy="939784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00166" y="1785926"/>
            <a:ext cx="1857388" cy="642941"/>
          </a:xfrm>
        </p:spPr>
        <p:txBody>
          <a:bodyPr>
            <a:noAutofit/>
          </a:bodyPr>
          <a:lstStyle/>
          <a:p>
            <a:r>
              <a:rPr lang="ru-RU" sz="3600" dirty="0" smtClean="0"/>
              <a:t>           </a:t>
            </a:r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42844" y="1357298"/>
            <a:ext cx="885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Структура зачисления налогов, уплачиваемых гражданами в разрезе бюджетов</a:t>
            </a:r>
            <a:endParaRPr lang="ru-RU" b="1" dirty="0"/>
          </a:p>
        </p:txBody>
      </p:sp>
      <p:graphicFrame>
        <p:nvGraphicFramePr>
          <p:cNvPr id="14" name="Схема 13"/>
          <p:cNvGraphicFramePr/>
          <p:nvPr/>
        </p:nvGraphicFramePr>
        <p:xfrm>
          <a:off x="214282" y="3429000"/>
          <a:ext cx="1857356" cy="3286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9" name="Схема 18"/>
          <p:cNvGraphicFramePr/>
          <p:nvPr/>
        </p:nvGraphicFramePr>
        <p:xfrm>
          <a:off x="2143108" y="3357562"/>
          <a:ext cx="2286016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22" name="Схема 21"/>
          <p:cNvGraphicFramePr/>
          <p:nvPr/>
        </p:nvGraphicFramePr>
        <p:xfrm>
          <a:off x="4500562" y="3357562"/>
          <a:ext cx="2500330" cy="3500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23" name="Схема 22"/>
          <p:cNvGraphicFramePr/>
          <p:nvPr/>
        </p:nvGraphicFramePr>
        <p:xfrm>
          <a:off x="6857984" y="3929066"/>
          <a:ext cx="2286016" cy="2786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6" r:lo="rId17" r:qs="rId18" r:cs="rId19"/>
          </a:graphicData>
        </a:graphic>
      </p:graphicFrame>
      <p:sp>
        <p:nvSpPr>
          <p:cNvPr id="24" name="Скругленный прямоугольник 23"/>
          <p:cNvSpPr/>
          <p:nvPr/>
        </p:nvSpPr>
        <p:spPr>
          <a:xfrm>
            <a:off x="142844" y="2071678"/>
            <a:ext cx="1285884" cy="1285884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 на доходы физических лиц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(НДФЛ) с учетом межбюджетного регулирования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000496" y="2071678"/>
            <a:ext cx="1071570" cy="642942"/>
          </a:xfrm>
          <a:prstGeom prst="roundRect">
            <a:avLst/>
          </a:prstGeom>
          <a:solidFill>
            <a:srgbClr val="CC66FF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Транспортный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2066" y="2071678"/>
            <a:ext cx="1428760" cy="1285884"/>
          </a:xfrm>
          <a:prstGeom prst="roundRect">
            <a:avLst>
              <a:gd name="adj" fmla="val 16667"/>
            </a:avLst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Акцизы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дизельное топливо, моторные масла, автомобильный бензин, прямогонный бензин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6500826" y="2071678"/>
            <a:ext cx="1143008" cy="571504"/>
          </a:xfrm>
          <a:prstGeom prst="roundRect">
            <a:avLst/>
          </a:prstGeom>
          <a:solidFill>
            <a:srgbClr val="FFFF00"/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налог на вмененный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500826" y="2643182"/>
            <a:ext cx="1143008" cy="714380"/>
          </a:xfrm>
          <a:prstGeom prst="roundRect">
            <a:avLst/>
          </a:prstGeom>
          <a:solidFill>
            <a:srgbClr val="FFC00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Единый </a:t>
            </a:r>
            <a:r>
              <a:rPr lang="ru-RU" sz="1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сельско-хозяйственный</a:t>
            </a:r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786314" y="4000504"/>
            <a:ext cx="428628" cy="428628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*%</a:t>
            </a:r>
            <a:endParaRPr lang="ru-RU" sz="1000" b="1" dirty="0"/>
          </a:p>
        </p:txBody>
      </p:sp>
      <p:sp>
        <p:nvSpPr>
          <p:cNvPr id="32" name="Овал 31"/>
          <p:cNvSpPr/>
          <p:nvPr/>
        </p:nvSpPr>
        <p:spPr>
          <a:xfrm>
            <a:off x="7286644" y="4071942"/>
            <a:ext cx="428628" cy="428628"/>
          </a:xfrm>
          <a:prstGeom prst="ellipse">
            <a:avLst/>
          </a:prstGeom>
          <a:solidFill>
            <a:srgbClr val="10AC5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9190" y="6429396"/>
            <a:ext cx="42148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 smtClean="0"/>
              <a:t>* % </a:t>
            </a:r>
            <a:r>
              <a:rPr lang="ru-RU" sz="1100" dirty="0" smtClean="0"/>
              <a:t>- дифференцированный норматив отчислений</a:t>
            </a:r>
            <a:endParaRPr lang="ru-RU" sz="11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57290" y="2071678"/>
            <a:ext cx="1000132" cy="642942"/>
          </a:xfrm>
          <a:prstGeom prst="roundRect">
            <a:avLst/>
          </a:prstGeom>
          <a:solidFill>
            <a:srgbClr val="FF66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прибыль организаций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1357290" y="2714620"/>
            <a:ext cx="1000132" cy="642942"/>
          </a:xfrm>
          <a:prstGeom prst="roundRect">
            <a:avLst/>
          </a:prstGeom>
          <a:solidFill>
            <a:srgbClr val="99FF99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добавленную стоимость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1142976" y="3286124"/>
            <a:ext cx="500066" cy="428628"/>
          </a:xfrm>
          <a:prstGeom prst="ellipse">
            <a:avLst/>
          </a:prstGeom>
          <a:solidFill>
            <a:srgbClr val="99FF9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100 %</a:t>
            </a:r>
            <a:endParaRPr lang="ru-RU" sz="800" dirty="0"/>
          </a:p>
        </p:txBody>
      </p:sp>
      <p:sp>
        <p:nvSpPr>
          <p:cNvPr id="34" name="Овал 33"/>
          <p:cNvSpPr/>
          <p:nvPr/>
        </p:nvSpPr>
        <p:spPr>
          <a:xfrm>
            <a:off x="642910" y="3357562"/>
            <a:ext cx="500066" cy="428628"/>
          </a:xfrm>
          <a:prstGeom prst="ellipse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2357422" y="2071678"/>
            <a:ext cx="1714512" cy="642942"/>
          </a:xfrm>
          <a:prstGeom prst="roundRect">
            <a:avLst>
              <a:gd name="adj" fmla="val 16667"/>
            </a:avLst>
          </a:prstGeom>
          <a:solidFill>
            <a:srgbClr val="83F6F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Акцизы </a:t>
            </a:r>
            <a:r>
              <a:rPr lang="ru-RU" sz="1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 спирт, спиртосодержащую продукцию, табачные изделия</a:t>
            </a:r>
            <a:endParaRPr lang="ru-RU" sz="1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357422" y="2714620"/>
            <a:ext cx="1714512" cy="642942"/>
          </a:xfrm>
          <a:prstGeom prst="roundRect">
            <a:avLst/>
          </a:prstGeom>
          <a:solidFill>
            <a:srgbClr val="99CC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добычу полезных ископаемых</a:t>
            </a:r>
          </a:p>
        </p:txBody>
      </p:sp>
      <p:sp>
        <p:nvSpPr>
          <p:cNvPr id="38" name="Овал 37"/>
          <p:cNvSpPr/>
          <p:nvPr/>
        </p:nvSpPr>
        <p:spPr>
          <a:xfrm>
            <a:off x="285720" y="3500438"/>
            <a:ext cx="500066" cy="428628"/>
          </a:xfrm>
          <a:prstGeom prst="ellipse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39" name="Овал 38"/>
          <p:cNvSpPr/>
          <p:nvPr/>
        </p:nvSpPr>
        <p:spPr>
          <a:xfrm>
            <a:off x="1428728" y="3571876"/>
            <a:ext cx="500066" cy="428628"/>
          </a:xfrm>
          <a:prstGeom prst="ellipse">
            <a:avLst/>
          </a:prstGeom>
          <a:solidFill>
            <a:srgbClr val="3667F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000496" y="2714620"/>
            <a:ext cx="1071570" cy="642942"/>
          </a:xfrm>
          <a:prstGeom prst="roundRect">
            <a:avLst/>
          </a:prstGeom>
          <a:solidFill>
            <a:srgbClr val="3667F2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Водный налог</a:t>
            </a:r>
            <a:endParaRPr lang="ru-RU" sz="1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7572396" y="2071678"/>
            <a:ext cx="1000132" cy="571504"/>
          </a:xfrm>
          <a:prstGeom prst="roundRect">
            <a:avLst>
              <a:gd name="adj" fmla="val 16667"/>
            </a:avLst>
          </a:prstGeom>
          <a:solidFill>
            <a:srgbClr val="9900FF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на имущество организаций</a:t>
            </a:r>
          </a:p>
        </p:txBody>
      </p:sp>
      <p:sp>
        <p:nvSpPr>
          <p:cNvPr id="43" name="Овал 42"/>
          <p:cNvSpPr/>
          <p:nvPr/>
        </p:nvSpPr>
        <p:spPr>
          <a:xfrm>
            <a:off x="3571868" y="3714752"/>
            <a:ext cx="500066" cy="428628"/>
          </a:xfrm>
          <a:prstGeom prst="ellipse">
            <a:avLst/>
          </a:prstGeom>
          <a:solidFill>
            <a:srgbClr val="99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4" name="Овал 43"/>
          <p:cNvSpPr/>
          <p:nvPr/>
        </p:nvSpPr>
        <p:spPr>
          <a:xfrm>
            <a:off x="3143240" y="3500438"/>
            <a:ext cx="500066" cy="428628"/>
          </a:xfrm>
          <a:prstGeom prst="ellipse">
            <a:avLst/>
          </a:prstGeom>
          <a:solidFill>
            <a:srgbClr val="FF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5" name="Овал 44"/>
          <p:cNvSpPr/>
          <p:nvPr/>
        </p:nvSpPr>
        <p:spPr>
          <a:xfrm>
            <a:off x="2643174" y="3571876"/>
            <a:ext cx="500066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100%</a:t>
            </a:r>
            <a:endParaRPr lang="ru-RU" sz="800" b="1" dirty="0"/>
          </a:p>
        </p:txBody>
      </p:sp>
      <p:sp>
        <p:nvSpPr>
          <p:cNvPr id="46" name="Овал 45"/>
          <p:cNvSpPr/>
          <p:nvPr/>
        </p:nvSpPr>
        <p:spPr>
          <a:xfrm>
            <a:off x="2500298" y="3857628"/>
            <a:ext cx="500066" cy="428628"/>
          </a:xfrm>
          <a:prstGeom prst="ellipse">
            <a:avLst/>
          </a:prstGeom>
          <a:solidFill>
            <a:srgbClr val="83F6F9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*%</a:t>
            </a:r>
            <a:endParaRPr lang="ru-RU" sz="800" b="1" dirty="0"/>
          </a:p>
        </p:txBody>
      </p:sp>
      <p:sp>
        <p:nvSpPr>
          <p:cNvPr id="47" name="Овал 46"/>
          <p:cNvSpPr/>
          <p:nvPr/>
        </p:nvSpPr>
        <p:spPr>
          <a:xfrm>
            <a:off x="3000364" y="3857628"/>
            <a:ext cx="500066" cy="428628"/>
          </a:xfrm>
          <a:prstGeom prst="ellipse">
            <a:avLst/>
          </a:prstGeom>
          <a:solidFill>
            <a:srgbClr val="99CC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/>
              <a:t>*%</a:t>
            </a:r>
            <a:endParaRPr lang="ru-RU" sz="800" b="1" dirty="0"/>
          </a:p>
        </p:txBody>
      </p:sp>
      <p:sp>
        <p:nvSpPr>
          <p:cNvPr id="48" name="Овал 47"/>
          <p:cNvSpPr/>
          <p:nvPr/>
        </p:nvSpPr>
        <p:spPr>
          <a:xfrm>
            <a:off x="5072066" y="3643314"/>
            <a:ext cx="428628" cy="428628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/>
              <a:t>*%</a:t>
            </a:r>
            <a:endParaRPr lang="ru-RU" sz="1000" b="1" dirty="0"/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572396" y="2643182"/>
            <a:ext cx="1000132" cy="71438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Налог имущество  ФЛ</a:t>
            </a: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6572264" y="3357562"/>
            <a:ext cx="1000132" cy="714380"/>
          </a:xfrm>
          <a:prstGeom prst="roundRect">
            <a:avLst>
              <a:gd name="adj" fmla="val 16667"/>
            </a:avLst>
          </a:prstGeom>
          <a:solidFill>
            <a:srgbClr val="CC00CC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b="1" dirty="0" smtClean="0">
                <a:solidFill>
                  <a:schemeClr val="tx1"/>
                </a:solidFill>
              </a:rPr>
              <a:t>Земельный налог</a:t>
            </a:r>
          </a:p>
        </p:txBody>
      </p:sp>
      <p:sp>
        <p:nvSpPr>
          <p:cNvPr id="51" name="Овал 50"/>
          <p:cNvSpPr/>
          <p:nvPr/>
        </p:nvSpPr>
        <p:spPr>
          <a:xfrm>
            <a:off x="8072462" y="4143380"/>
            <a:ext cx="428628" cy="428628"/>
          </a:xfrm>
          <a:prstGeom prst="ellipse">
            <a:avLst/>
          </a:prstGeom>
          <a:solidFill>
            <a:srgbClr val="CC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Овал 51"/>
          <p:cNvSpPr/>
          <p:nvPr/>
        </p:nvSpPr>
        <p:spPr>
          <a:xfrm>
            <a:off x="7643834" y="4000504"/>
            <a:ext cx="428628" cy="428628"/>
          </a:xfrm>
          <a:prstGeom prst="ellipse">
            <a:avLst/>
          </a:prstGeom>
          <a:solidFill>
            <a:srgbClr val="FFFF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7929586" y="4572008"/>
            <a:ext cx="428628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000760" y="3857628"/>
            <a:ext cx="428628" cy="428628"/>
          </a:xfrm>
          <a:prstGeom prst="ellipse">
            <a:avLst/>
          </a:prstGeom>
          <a:solidFill>
            <a:srgbClr val="CC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</a:t>
            </a:r>
            <a:endParaRPr lang="ru-RU" sz="1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3929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Динамика налоговых и неналоговых поступлений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43438" y="1357298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Динамика безвозмездных поступлений</a:t>
            </a:r>
            <a:endParaRPr lang="ru-RU" sz="20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14348" y="4572008"/>
            <a:ext cx="571504" cy="148590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357290" y="4857760"/>
            <a:ext cx="571504" cy="1214446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000232" y="4786322"/>
            <a:ext cx="571504" cy="127159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2643174" y="4357694"/>
            <a:ext cx="1785950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2016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2017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2018 год</a:t>
            </a:r>
            <a:endParaRPr lang="ru-RU" sz="1600" b="1" dirty="0">
              <a:solidFill>
                <a:srgbClr val="00B0F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42910" y="414338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2391,3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85852" y="4429132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2255,0</a:t>
            </a:r>
            <a:endParaRPr lang="ru-RU" sz="1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1928794" y="4357694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2256,6</a:t>
            </a:r>
            <a:endParaRPr lang="ru-RU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7143768" y="2143116"/>
            <a:ext cx="1500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(тыс. рублей)</a:t>
            </a:r>
            <a:endParaRPr lang="ru-RU" sz="1600" b="1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5500694" y="2500306"/>
            <a:ext cx="571504" cy="3643338"/>
          </a:xfrm>
          <a:prstGeom prst="rect">
            <a:avLst/>
          </a:prstGeom>
          <a:solidFill>
            <a:srgbClr val="10AC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4857752" y="3714752"/>
            <a:ext cx="571504" cy="241459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143768" y="4357694"/>
            <a:ext cx="178595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FF0000"/>
                </a:solidFill>
              </a:rPr>
              <a:t>План 2016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50"/>
                </a:solidFill>
              </a:rPr>
              <a:t>План 2017 год</a:t>
            </a: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B0F0"/>
                </a:solidFill>
              </a:rPr>
              <a:t>План 2018 год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143636" y="3357562"/>
            <a:ext cx="571504" cy="2771788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4786314" y="3286124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5 779,9</a:t>
            </a:r>
            <a:endParaRPr lang="ru-RU" sz="14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429256" y="2214554"/>
            <a:ext cx="8572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6 806,1</a:t>
            </a:r>
            <a:endParaRPr lang="ru-RU" sz="1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072198" y="2928934"/>
            <a:ext cx="7858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5 896,4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143108" y="5929306"/>
            <a:ext cx="3071834" cy="9286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Доходы бюджета всего: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2016 год = 8 171,2 тыс.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2017 год = 9 061,1 тыс. руб.</a:t>
            </a: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2018 год = 8 153,0 тыс.руб.</a:t>
            </a:r>
            <a:endParaRPr lang="ru-RU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1" descr="НЫТВЕНСКИЙ МР_ИТОГ В ЦВЕТЕ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28596" y="302759"/>
            <a:ext cx="669925" cy="947011"/>
          </a:xfrm>
          <a:prstGeom prst="rect">
            <a:avLst/>
          </a:prstGeom>
          <a:noFill/>
        </p:spPr>
      </p:pic>
      <p:sp>
        <p:nvSpPr>
          <p:cNvPr id="5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1500166" y="285728"/>
            <a:ext cx="7158030" cy="857256"/>
          </a:xfrm>
          <a:prstGeom prst="rect">
            <a:avLst/>
          </a:prstGeom>
          <a:gradFill rotWithShape="1">
            <a:gsLst>
              <a:gs pos="0">
                <a:srgbClr val="5AC877">
                  <a:gamma/>
                  <a:shade val="46275"/>
                  <a:invGamma/>
                </a:srgbClr>
              </a:gs>
              <a:gs pos="100000">
                <a:srgbClr val="5AC877">
                  <a:alpha val="89999"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Бюджет для граждан</a:t>
            </a:r>
            <a:endParaRPr lang="ru-RU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835824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1357298"/>
            <a:ext cx="8001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Структура доходной части бюджета Чекменевского сельского поселения на 2016 год (тыс. рублей)</a:t>
            </a:r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2342</TotalTime>
  <Words>1266</Words>
  <Application>Microsoft Office PowerPoint</Application>
  <PresentationFormat>Экран (4:3)</PresentationFormat>
  <Paragraphs>334</Paragraphs>
  <Slides>21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4" baseType="lpstr">
      <vt:lpstr>Тема Office</vt:lpstr>
      <vt:lpstr>Worksheet</vt:lpstr>
      <vt:lpstr>Лист Microsoft Office Excel 97-2003</vt:lpstr>
      <vt:lpstr>Слайд 1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Слайд 14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Бюджет для граждан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Светлана Г.Пажгина</dc:creator>
  <cp:lastModifiedBy>Светлана Г.Пажгина</cp:lastModifiedBy>
  <cp:revision>180</cp:revision>
  <dcterms:modified xsi:type="dcterms:W3CDTF">2017-03-23T04:27:12Z</dcterms:modified>
</cp:coreProperties>
</file>