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2" r:id="rId2"/>
    <p:sldId id="353" r:id="rId3"/>
    <p:sldId id="354" r:id="rId4"/>
    <p:sldId id="355" r:id="rId5"/>
    <p:sldId id="342" r:id="rId6"/>
    <p:sldId id="356" r:id="rId7"/>
    <p:sldId id="358" r:id="rId8"/>
    <p:sldId id="34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765"/>
    <a:srgbClr val="CCFFCC"/>
    <a:srgbClr val="66FF99"/>
    <a:srgbClr val="CCCCFF"/>
    <a:srgbClr val="FCD2F8"/>
    <a:srgbClr val="006600"/>
    <a:srgbClr val="12BC0E"/>
    <a:srgbClr val="FEC8F4"/>
    <a:srgbClr val="339933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86429" autoAdjust="0"/>
  </p:normalViewPr>
  <p:slideViewPr>
    <p:cSldViewPr>
      <p:cViewPr>
        <p:scale>
          <a:sx n="68" d="100"/>
          <a:sy n="68" d="100"/>
        </p:scale>
        <p:origin x="-2874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724"/>
    </p:cViewPr>
  </p:sorter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280408281404E-3"/>
          <c:y val="2.0091091243273202E-2"/>
          <c:w val="0.87297698214937902"/>
          <c:h val="0.3786217485806433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2.9</c:v>
                </c:pt>
                <c:pt idx="1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24.1</c:v>
                </c:pt>
                <c:pt idx="1">
                  <c:v>25.7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3.9</c:v>
                </c:pt>
                <c:pt idx="1">
                  <c:v>3.9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26.8</c:v>
                </c:pt>
                <c:pt idx="1">
                  <c:v>25.6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-0.12648712798211881"/>
                  <c:y val="1.5470990552706614E-2"/>
                </c:manualLayout>
              </c:layout>
              <c:showVal val="1"/>
            </c:dLbl>
            <c:dLbl>
              <c:idx val="1"/>
              <c:layout>
                <c:manualLayout>
                  <c:x val="0.13314434524433574"/>
                  <c:y val="1.547099055270661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0.60000000000000064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Продажа</c:v>
                </c:pt>
              </c:strCache>
            </c:strRef>
          </c:tx>
          <c:dLbls>
            <c:dLbl>
              <c:idx val="0"/>
              <c:layout>
                <c:manualLayout>
                  <c:x val="0.19971651786650341"/>
                  <c:y val="-4.0604041071459845E-2"/>
                </c:manualLayout>
              </c:layout>
              <c:showVal val="1"/>
            </c:dLbl>
            <c:dLbl>
              <c:idx val="1"/>
              <c:layout>
                <c:manualLayout>
                  <c:x val="0.18640155915173484"/>
                  <c:y val="-3.8677720019413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1.3</c:v>
                </c:pt>
                <c:pt idx="1">
                  <c:v>1.3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36237824"/>
        <c:axId val="136239360"/>
        <c:axId val="0"/>
      </c:bar3DChart>
      <c:catAx>
        <c:axId val="136237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6239360"/>
        <c:crosses val="autoZero"/>
        <c:auto val="1"/>
        <c:lblAlgn val="ctr"/>
        <c:lblOffset val="100"/>
      </c:catAx>
      <c:valAx>
        <c:axId val="136239360"/>
        <c:scaling>
          <c:orientation val="minMax"/>
        </c:scaling>
        <c:delete val="1"/>
        <c:axPos val="l"/>
        <c:numFmt formatCode="0%" sourceLinked="1"/>
        <c:tickLblPos val="none"/>
        <c:crossAx val="136237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5123205683698967"/>
          <c:w val="0.95745461560074363"/>
          <c:h val="0.487679431630103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3.6184556137458378E-2"/>
          <c:y val="8.0427832580005965E-2"/>
          <c:w val="0.87297698214937902"/>
          <c:h val="0.5068208795513956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0.5</c:v>
                </c:pt>
                <c:pt idx="1">
                  <c:v>0.60000000000000064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51922176"/>
        <c:axId val="151958656"/>
        <c:axId val="0"/>
      </c:bar3DChart>
      <c:catAx>
        <c:axId val="15192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51958656"/>
        <c:crosses val="autoZero"/>
        <c:auto val="1"/>
        <c:lblAlgn val="ctr"/>
        <c:lblOffset val="100"/>
      </c:catAx>
      <c:valAx>
        <c:axId val="151958656"/>
        <c:scaling>
          <c:orientation val="minMax"/>
        </c:scaling>
        <c:delete val="1"/>
        <c:axPos val="l"/>
        <c:numFmt formatCode="0%" sourceLinked="1"/>
        <c:tickLblPos val="none"/>
        <c:crossAx val="1519221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3501884293558195"/>
          <c:w val="0.86917754160599869"/>
          <c:h val="0.2640528976312578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5.3</c:v>
                </c:pt>
                <c:pt idx="1">
                  <c:v>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5.8</c:v>
                </c:pt>
                <c:pt idx="1">
                  <c:v>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 formatCode="General">
                  <c:v>0.4</c:v>
                </c:pt>
                <c:pt idx="1">
                  <c:v>0.30000000000000032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 formatCode="General">
                  <c:v>3.3</c:v>
                </c:pt>
                <c:pt idx="1">
                  <c:v>2.5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 formatCode="0.0">
                  <c:v>5</c:v>
                </c:pt>
                <c:pt idx="1">
                  <c:v>4.9000000000000004</c:v>
                </c:pt>
              </c:numCache>
            </c:numRef>
          </c:val>
        </c:ser>
        <c:shape val="box"/>
        <c:axId val="153623936"/>
        <c:axId val="153638016"/>
        <c:axId val="0"/>
      </c:bar3DChart>
      <c:catAx>
        <c:axId val="153623936"/>
        <c:scaling>
          <c:orientation val="minMax"/>
        </c:scaling>
        <c:axPos val="b"/>
        <c:tickLblPos val="nextTo"/>
        <c:crossAx val="153638016"/>
        <c:crosses val="autoZero"/>
        <c:auto val="1"/>
        <c:lblAlgn val="ctr"/>
        <c:lblOffset val="100"/>
      </c:catAx>
      <c:valAx>
        <c:axId val="153638016"/>
        <c:scaling>
          <c:orientation val="minMax"/>
        </c:scaling>
        <c:axPos val="l"/>
        <c:majorGridlines/>
        <c:numFmt formatCode="General" sourceLinked="1"/>
        <c:tickLblPos val="none"/>
        <c:crossAx val="15362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32236077763141"/>
          <c:y val="0.23280833379624524"/>
          <c:w val="0.41677639222368562"/>
          <c:h val="0.6941378494176975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Лист1!$C$9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Лист1!$B$10:$B$11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Лист1!$C$10:$C$11</c:f>
              <c:numCache>
                <c:formatCode>General</c:formatCode>
                <c:ptCount val="2"/>
                <c:pt idx="0">
                  <c:v>0.5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Лист1!$D$9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Лист1!$B$10:$B$11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Лист1!$D$10:$D$11</c:f>
              <c:numCache>
                <c:formatCode>General</c:formatCode>
                <c:ptCount val="2"/>
                <c:pt idx="0">
                  <c:v>8.5</c:v>
                </c:pt>
                <c:pt idx="1">
                  <c:v>8.5</c:v>
                </c:pt>
              </c:numCache>
            </c:numRef>
          </c:val>
        </c:ser>
        <c:ser>
          <c:idx val="2"/>
          <c:order val="2"/>
          <c:tx>
            <c:strRef>
              <c:f>Лист1!$E$9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Лист1!$B$10:$B$11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Лист1!$E$10:$E$11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1.9000000000000001</c:v>
                </c:pt>
              </c:numCache>
            </c:numRef>
          </c:val>
        </c:ser>
        <c:gapWidth val="61"/>
        <c:gapDepth val="101"/>
        <c:shape val="box"/>
        <c:axId val="154087424"/>
        <c:axId val="154133248"/>
        <c:axId val="0"/>
      </c:bar3DChart>
      <c:catAx>
        <c:axId val="154087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4133248"/>
        <c:crosses val="autoZero"/>
        <c:auto val="1"/>
        <c:lblAlgn val="ctr"/>
        <c:lblOffset val="100"/>
      </c:catAx>
      <c:valAx>
        <c:axId val="1541332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4087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948950759145588"/>
          <c:y val="0.7703449616709257"/>
          <c:w val="0.68947343304574971"/>
          <c:h val="0.1799098533211413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31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938946723637309"/>
          <c:y val="0.42784531877410448"/>
          <c:w val="0.38986096139468179"/>
          <c:h val="0.5721546812258956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1015E-2"/>
          <c:w val="0.87297698214938002"/>
          <c:h val="0.418636269835146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-1.3361169746571458E-2"/>
                  <c:y val="2.0842654119512243E-2"/>
                </c:manualLayout>
              </c:layout>
              <c:showVal val="1"/>
            </c:dLbl>
            <c:dLbl>
              <c:idx val="1"/>
              <c:layout>
                <c:manualLayout>
                  <c:x val="0.18943368432314192"/>
                  <c:y val="-1.35668686385274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1.7899245762816485E-4"/>
                  <c:y val="-2.3833688148764291E-2"/>
                </c:manualLayout>
              </c:layout>
              <c:showVal val="1"/>
            </c:dLbl>
            <c:dLbl>
              <c:idx val="1"/>
              <c:layout>
                <c:manualLayout>
                  <c:x val="3.0879285017714298E-2"/>
                  <c:y val="-1.831928584511631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12.2</c:v>
                </c:pt>
                <c:pt idx="1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0.00</c:formatCode>
                <c:ptCount val="2"/>
                <c:pt idx="0" formatCode="0.0">
                  <c:v>0.5</c:v>
                </c:pt>
                <c:pt idx="1">
                  <c:v>0.15000000000000024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36928256"/>
        <c:axId val="136942720"/>
        <c:axId val="0"/>
      </c:bar3DChart>
      <c:catAx>
        <c:axId val="136928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36942720"/>
        <c:crosses val="autoZero"/>
        <c:auto val="1"/>
        <c:lblAlgn val="ctr"/>
        <c:lblOffset val="100"/>
      </c:catAx>
      <c:valAx>
        <c:axId val="136942720"/>
        <c:scaling>
          <c:orientation val="minMax"/>
        </c:scaling>
        <c:delete val="1"/>
        <c:axPos val="l"/>
        <c:numFmt formatCode="0%" sourceLinked="1"/>
        <c:tickLblPos val="none"/>
        <c:crossAx val="1369282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5489847974849855"/>
          <c:w val="0.51646216264036116"/>
          <c:h val="0.2451015202515033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6.3</c:v>
                </c:pt>
                <c:pt idx="1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4.0999999999999996</c:v>
                </c:pt>
                <c:pt idx="1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3.6</c:v>
                </c:pt>
                <c:pt idx="1">
                  <c:v>3.4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5.8</c:v>
                </c:pt>
                <c:pt idx="1">
                  <c:v>5.4</c:v>
                </c:pt>
              </c:numCache>
            </c:numRef>
          </c:val>
        </c:ser>
        <c:gapWidth val="55"/>
        <c:gapDepth val="55"/>
        <c:shape val="box"/>
        <c:axId val="137720576"/>
        <c:axId val="137722496"/>
        <c:axId val="0"/>
      </c:bar3DChart>
      <c:catAx>
        <c:axId val="137720576"/>
        <c:scaling>
          <c:orientation val="minMax"/>
        </c:scaling>
        <c:axPos val="b"/>
        <c:majorTickMark val="none"/>
        <c:tickLblPos val="nextTo"/>
        <c:crossAx val="137722496"/>
        <c:crosses val="autoZero"/>
        <c:auto val="1"/>
        <c:lblAlgn val="ctr"/>
        <c:lblOffset val="100"/>
      </c:catAx>
      <c:valAx>
        <c:axId val="137722496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13772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11826904594358"/>
          <c:y val="0.22260396992926712"/>
          <c:w val="0.38188173095405742"/>
          <c:h val="0.77739603007073377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2832980494714E-3"/>
          <c:y val="1.9574698418521963E-3"/>
          <c:w val="0.87297698214937924"/>
          <c:h val="0.4600624236195978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9.0000000000000024E-2</c:v>
                </c:pt>
                <c:pt idx="1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</c:v>
                </c:pt>
                <c:pt idx="1">
                  <c:v>1.9000000000000001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2.9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1.9000000000000001</c:v>
                </c:pt>
                <c:pt idx="1">
                  <c:v>2.2000000000000002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Аренда имущества</c:v>
                </c:pt>
              </c:strCache>
            </c:strRef>
          </c:tx>
          <c:dLbls>
            <c:dLbl>
              <c:idx val="0"/>
              <c:layout>
                <c:manualLayout>
                  <c:x val="0.18538155545342921"/>
                  <c:y val="-2.8711280141999741E-2"/>
                </c:manualLayout>
              </c:layout>
              <c:showVal val="1"/>
            </c:dLbl>
            <c:dLbl>
              <c:idx val="1"/>
              <c:layout>
                <c:manualLayout>
                  <c:x val="0.20930175615709798"/>
                  <c:y val="-2.871128014199974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52364160"/>
        <c:axId val="153161728"/>
        <c:axId val="0"/>
      </c:bar3DChart>
      <c:catAx>
        <c:axId val="152364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53161728"/>
        <c:crosses val="autoZero"/>
        <c:auto val="1"/>
        <c:lblAlgn val="ctr"/>
        <c:lblOffset val="100"/>
      </c:catAx>
      <c:valAx>
        <c:axId val="153161728"/>
        <c:scaling>
          <c:orientation val="minMax"/>
        </c:scaling>
        <c:delete val="1"/>
        <c:axPos val="l"/>
        <c:numFmt formatCode="0%" sourceLinked="1"/>
        <c:tickLblPos val="none"/>
        <c:crossAx val="152364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352120422200959"/>
          <c:y val="0.62826901662089507"/>
          <c:w val="0.75242215575629257"/>
          <c:h val="0.2788207641011472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Програмный бюджет 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783419396121952"/>
          <c:y val="0.4069265741306532"/>
          <c:w val="0.36381716989836244"/>
          <c:h val="0.40660846711476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0904E-2"/>
          <c:w val="0.92429757459670903"/>
          <c:h val="0.5488136900132789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0.5</c:v>
                </c:pt>
                <c:pt idx="1">
                  <c:v>0.60000000000000064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92521984"/>
        <c:axId val="92523520"/>
        <c:axId val="0"/>
      </c:bar3DChart>
      <c:catAx>
        <c:axId val="92521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2523520"/>
        <c:crosses val="autoZero"/>
        <c:auto val="1"/>
        <c:lblAlgn val="ctr"/>
        <c:lblOffset val="100"/>
      </c:catAx>
      <c:valAx>
        <c:axId val="92523520"/>
        <c:scaling>
          <c:orientation val="minMax"/>
        </c:scaling>
        <c:delete val="1"/>
        <c:axPos val="l"/>
        <c:numFmt formatCode="0%" sourceLinked="1"/>
        <c:tickLblPos val="none"/>
        <c:crossAx val="925219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6180589722835224"/>
          <c:w val="0.86917754160599869"/>
          <c:h val="0.22979556504303755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0877E-2"/>
          <c:w val="0.92771205498239651"/>
          <c:h val="0.5629383982587803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5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5.2</c:v>
                </c:pt>
                <c:pt idx="1">
                  <c:v>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0.00</c:formatCode>
                <c:ptCount val="2"/>
                <c:pt idx="0">
                  <c:v>0.99</c:v>
                </c:pt>
                <c:pt idx="1">
                  <c:v>0.93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93296128"/>
        <c:axId val="93297664"/>
        <c:axId val="0"/>
      </c:bar3DChart>
      <c:catAx>
        <c:axId val="93296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3297664"/>
        <c:crosses val="autoZero"/>
        <c:auto val="1"/>
        <c:lblAlgn val="ctr"/>
        <c:lblOffset val="100"/>
      </c:catAx>
      <c:valAx>
        <c:axId val="93297664"/>
        <c:scaling>
          <c:orientation val="minMax"/>
        </c:scaling>
        <c:delete val="1"/>
        <c:axPos val="l"/>
        <c:numFmt formatCode="0%" sourceLinked="1"/>
        <c:tickLblPos val="none"/>
        <c:crossAx val="932961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6898697079634833E-2"/>
          <c:y val="0.77179902990576865"/>
          <c:w val="0.72788320454815481"/>
          <c:h val="0.1683684875122292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0932E-2"/>
          <c:w val="0.87297698214937924"/>
          <c:h val="0.4186362698351465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5"/>
            </a:solidFill>
          </c:spPr>
          <c:dLbls>
            <c:dLbl>
              <c:idx val="0"/>
              <c:layout>
                <c:manualLayout>
                  <c:x val="0.10421821817777795"/>
                  <c:y val="-1.7291107088319164E-2"/>
                </c:manualLayout>
              </c:layout>
              <c:showVal val="1"/>
            </c:dLbl>
            <c:dLbl>
              <c:idx val="1"/>
              <c:layout>
                <c:manualLayout>
                  <c:x val="0.18943368432314173"/>
                  <c:y val="-1.356686863852743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0.14964667225527128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6201432164103026E-2"/>
                  <c:y val="4.84150998472939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11.4</c:v>
                </c:pt>
                <c:pt idx="1">
                  <c:v>11.4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dLbls>
            <c:dLbl>
              <c:idx val="0"/>
              <c:layout>
                <c:manualLayout>
                  <c:x val="-0.12411172421171365"/>
                  <c:y val="-4.1453841961625579E-17"/>
                </c:manualLayout>
              </c:layout>
              <c:showVal val="1"/>
            </c:dLbl>
            <c:dLbl>
              <c:idx val="1"/>
              <c:layout>
                <c:manualLayout>
                  <c:x val="0.11104733218942699"/>
                  <c:y val="-9.044579092351560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0.30000000000000032</c:v>
                </c:pt>
                <c:pt idx="1">
                  <c:v>0.30000000000000032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Субсидия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0"/>
              <c:layout>
                <c:manualLayout>
                  <c:x val="6.5321960111428129E-3"/>
                  <c:y val="-1.8089514270494163E-2"/>
                </c:manualLayout>
              </c:layout>
              <c:showVal val="1"/>
            </c:dLbl>
            <c:dLbl>
              <c:idx val="1"/>
              <c:layout>
                <c:manualLayout>
                  <c:x val="6.5316816650002121E-3"/>
                  <c:y val="-4.070060591558210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21.8</c:v>
                </c:pt>
                <c:pt idx="1">
                  <c:v>1.8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34818816"/>
        <c:axId val="134836992"/>
        <c:axId val="0"/>
      </c:bar3DChart>
      <c:catAx>
        <c:axId val="134818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4836992"/>
        <c:crosses val="autoZero"/>
        <c:auto val="1"/>
        <c:lblAlgn val="ctr"/>
        <c:lblOffset val="100"/>
      </c:catAx>
      <c:valAx>
        <c:axId val="134836992"/>
        <c:scaling>
          <c:orientation val="minMax"/>
        </c:scaling>
        <c:delete val="1"/>
        <c:axPos val="l"/>
        <c:numFmt formatCode="0%" sourceLinked="1"/>
        <c:tickLblPos val="none"/>
        <c:crossAx val="1348188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65956391024303562"/>
          <c:w val="0.81694317915293357"/>
          <c:h val="0.3137881403490790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2.5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0.9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 formatCode="General">
                  <c:v>0.9</c:v>
                </c:pt>
                <c:pt idx="1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 formatCode="General">
                  <c:v>1.5</c:v>
                </c:pt>
                <c:pt idx="1">
                  <c:v>1.1000000000000001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2.9</c:v>
                </c:pt>
                <c:pt idx="1">
                  <c:v>2.8</c:v>
                </c:pt>
              </c:numCache>
            </c:numRef>
          </c:val>
        </c:ser>
        <c:gapWidth val="55"/>
        <c:gapDepth val="55"/>
        <c:shape val="box"/>
        <c:axId val="93397760"/>
        <c:axId val="93399296"/>
        <c:axId val="0"/>
      </c:bar3DChart>
      <c:catAx>
        <c:axId val="93397760"/>
        <c:scaling>
          <c:orientation val="minMax"/>
        </c:scaling>
        <c:axPos val="b"/>
        <c:majorTickMark val="none"/>
        <c:tickLblPos val="nextTo"/>
        <c:crossAx val="93399296"/>
        <c:crosses val="autoZero"/>
        <c:auto val="1"/>
        <c:lblAlgn val="ctr"/>
        <c:lblOffset val="100"/>
      </c:catAx>
      <c:valAx>
        <c:axId val="93399296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9339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448068148373352"/>
          <c:y val="0.29083950162944927"/>
          <c:w val="0.39330376981922743"/>
          <c:h val="0.708470181553901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Програмный бюджет </c:v>
                </c:pt>
                <c:pt idx="1">
                  <c:v>Непрограмный бюджет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430693301721742"/>
          <c:y val="0.40680636179313451"/>
          <c:w val="0.37135156864356089"/>
          <c:h val="0.4970454671703147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4578305031875953E-2"/>
          <c:y val="7.5786633463490904E-2"/>
          <c:w val="0.84821710564794273"/>
          <c:h val="0.4789730965565229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8.0000000000000043E-2</c:v>
                </c:pt>
                <c:pt idx="1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3.3</c:v>
                </c:pt>
                <c:pt idx="1">
                  <c:v>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1.7</c:v>
                </c:pt>
                <c:pt idx="1">
                  <c:v>1.9000000000000001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36836992"/>
        <c:axId val="136925952"/>
        <c:axId val="0"/>
      </c:bar3DChart>
      <c:catAx>
        <c:axId val="136836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6925952"/>
        <c:crosses val="autoZero"/>
        <c:auto val="1"/>
        <c:lblAlgn val="ctr"/>
        <c:lblOffset val="100"/>
      </c:catAx>
      <c:valAx>
        <c:axId val="136925952"/>
        <c:scaling>
          <c:orientation val="minMax"/>
        </c:scaling>
        <c:delete val="1"/>
        <c:axPos val="l"/>
        <c:numFmt formatCode="0%" sourceLinked="1"/>
        <c:tickLblPos val="none"/>
        <c:crossAx val="1368369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760864055524166"/>
          <c:y val="0.70717105994070861"/>
          <c:w val="0.81965814048700592"/>
          <c:h val="0.2733354919628822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3.166705435507166E-2"/>
          <c:y val="7.578663346349096E-2"/>
          <c:w val="0.84541908537940269"/>
          <c:h val="0.5759386344460238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0"/>
              <c:layout>
                <c:manualLayout>
                  <c:x val="-1.3361169746571443E-2"/>
                  <c:y val="2.0842654119512243E-2"/>
                </c:manualLayout>
              </c:layout>
              <c:showVal val="1"/>
            </c:dLbl>
            <c:dLbl>
              <c:idx val="1"/>
              <c:layout>
                <c:manualLayout>
                  <c:x val="0.18943368432314178"/>
                  <c:y val="-1.356686863852744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5.5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0.14964667225527128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6201432164103026E-2"/>
                  <c:y val="4.841509984729398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Субсидия</c:v>
                </c:pt>
              </c:strCache>
            </c:strRef>
          </c:tx>
          <c:dLbls>
            <c:dLbl>
              <c:idx val="0"/>
              <c:layout>
                <c:manualLayout>
                  <c:x val="5.8789764100285163E-2"/>
                  <c:y val="-7.1501064446292742E-2"/>
                </c:manualLayout>
              </c:layout>
              <c:showVal val="1"/>
            </c:dLbl>
            <c:dLbl>
              <c:idx val="1"/>
              <c:layout>
                <c:manualLayout>
                  <c:x val="8.491854814485697E-2"/>
                  <c:y val="-7.57787423019063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0.70000000000000062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37766784"/>
        <c:axId val="137894912"/>
        <c:axId val="0"/>
      </c:bar3DChart>
      <c:catAx>
        <c:axId val="137766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7894912"/>
        <c:crosses val="autoZero"/>
        <c:auto val="1"/>
        <c:lblAlgn val="ctr"/>
        <c:lblOffset val="100"/>
      </c:catAx>
      <c:valAx>
        <c:axId val="137894912"/>
        <c:scaling>
          <c:orientation val="minMax"/>
        </c:scaling>
        <c:delete val="1"/>
        <c:axPos val="l"/>
        <c:numFmt formatCode="0%" sourceLinked="1"/>
        <c:tickLblPos val="none"/>
        <c:crossAx val="1377667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8.8184646150428023E-2"/>
          <c:y val="0.78349890552701351"/>
          <c:w val="0.75162103200654751"/>
          <c:h val="0.1802044517576129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2.7820321551573695E-2"/>
          <c:w val="0.63511990731188728"/>
          <c:h val="0.8129689872421582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6.2</c:v>
                </c:pt>
                <c:pt idx="1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10.3</c:v>
                </c:pt>
                <c:pt idx="1">
                  <c:v>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1.5</c:v>
                </c:pt>
                <c:pt idx="1">
                  <c:v>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3.1</c:v>
                </c:pt>
                <c:pt idx="1">
                  <c:v>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5.7</c:v>
                </c:pt>
                <c:pt idx="1">
                  <c:v>5.3</c:v>
                </c:pt>
              </c:numCache>
            </c:numRef>
          </c:val>
        </c:ser>
        <c:shape val="box"/>
        <c:axId val="153073152"/>
        <c:axId val="153088000"/>
        <c:axId val="0"/>
      </c:bar3DChart>
      <c:catAx>
        <c:axId val="153073152"/>
        <c:scaling>
          <c:orientation val="minMax"/>
        </c:scaling>
        <c:axPos val="b"/>
        <c:tickLblPos val="nextTo"/>
        <c:crossAx val="153088000"/>
        <c:crosses val="autoZero"/>
        <c:auto val="1"/>
        <c:lblAlgn val="ctr"/>
        <c:lblOffset val="100"/>
      </c:catAx>
      <c:valAx>
        <c:axId val="153088000"/>
        <c:scaling>
          <c:orientation val="minMax"/>
        </c:scaling>
        <c:axPos val="l"/>
        <c:majorGridlines/>
        <c:numFmt formatCode="General" sourceLinked="1"/>
        <c:tickLblPos val="none"/>
        <c:crossAx val="15307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071257514597143"/>
          <c:y val="0.33224912840372223"/>
          <c:w val="0.38167716814533836"/>
          <c:h val="0.6677508715962793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Програмный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8843461837576"/>
          <c:y val="0.39371340894782791"/>
          <c:w val="0.40388091799323972"/>
          <c:h val="0.4263541424690188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096E-2"/>
          <c:w val="0.87297698214937947"/>
          <c:h val="0.4186362698351466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1.3</c:v>
                </c:pt>
                <c:pt idx="1">
                  <c:v>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1.1000000000000001</c:v>
                </c:pt>
                <c:pt idx="1">
                  <c:v>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0.60000000000000064</c:v>
                </c:pt>
                <c:pt idx="1">
                  <c:v>0.70000000000000062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56317824"/>
        <c:axId val="56319360"/>
        <c:axId val="0"/>
      </c:bar3DChart>
      <c:catAx>
        <c:axId val="56317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6319360"/>
        <c:crosses val="autoZero"/>
        <c:auto val="1"/>
        <c:lblAlgn val="ctr"/>
        <c:lblOffset val="100"/>
      </c:catAx>
      <c:valAx>
        <c:axId val="56319360"/>
        <c:scaling>
          <c:orientation val="minMax"/>
        </c:scaling>
        <c:delete val="1"/>
        <c:axPos val="l"/>
        <c:numFmt formatCode="0%" sourceLinked="1"/>
        <c:tickLblPos val="none"/>
        <c:crossAx val="56317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2837064650474426"/>
          <c:w val="0.86917754160599869"/>
          <c:h val="0.2010816365749152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1015E-2"/>
          <c:w val="0.87297698214938002"/>
          <c:h val="0.418636269835146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-0.12440850193599889"/>
                  <c:y val="-1.7291246918510556E-2"/>
                </c:manualLayout>
              </c:layout>
              <c:showVal val="1"/>
            </c:dLbl>
            <c:dLbl>
              <c:idx val="1"/>
              <c:layout>
                <c:manualLayout>
                  <c:x val="0.18943368432314192"/>
                  <c:y val="-1.35668686385274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2.0190657828142548E-2"/>
                  <c:y val="4.7667376297528524E-3"/>
                </c:manualLayout>
              </c:layout>
              <c:showVal val="1"/>
            </c:dLbl>
            <c:dLbl>
              <c:idx val="1"/>
              <c:layout>
                <c:manualLayout>
                  <c:x val="1.12826969842857E-2"/>
                  <c:y val="1.028113993340084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6.4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66FF99"/>
            </a:solidFill>
          </c:spPr>
          <c:dLbls>
            <c:dLbl>
              <c:idx val="0"/>
              <c:layout>
                <c:manualLayout>
                  <c:x val="1.9596588033428453E-2"/>
                  <c:y val="-4.2900638667775673E-2"/>
                </c:manualLayout>
              </c:layout>
              <c:showVal val="1"/>
            </c:dLbl>
            <c:dLbl>
              <c:idx val="1"/>
              <c:layout>
                <c:manualLayout>
                  <c:x val="6.5321960111427504E-3"/>
                  <c:y val="-4.29006386677756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91472640"/>
        <c:axId val="91491328"/>
        <c:axId val="0"/>
      </c:bar3DChart>
      <c:catAx>
        <c:axId val="91472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91491328"/>
        <c:crosses val="autoZero"/>
        <c:auto val="1"/>
        <c:lblAlgn val="ctr"/>
        <c:lblOffset val="100"/>
      </c:catAx>
      <c:valAx>
        <c:axId val="91491328"/>
        <c:scaling>
          <c:orientation val="minMax"/>
        </c:scaling>
        <c:delete val="1"/>
        <c:axPos val="l"/>
        <c:numFmt formatCode="0%" sourceLinked="1"/>
        <c:tickLblPos val="none"/>
        <c:crossAx val="91472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4114304759788774"/>
          <c:w val="0.51646216264036116"/>
          <c:h val="0.2183383527956358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3.2</c:v>
                </c:pt>
                <c:pt idx="1">
                  <c:v>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1.1000000000000001</c:v>
                </c:pt>
                <c:pt idx="1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dLbl>
              <c:idx val="0"/>
              <c:layout>
                <c:manualLayout>
                  <c:x val="2.602169886406064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456499368922581E-2"/>
                  <c:y val="-4.0083930068376405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3.3</c:v>
                </c:pt>
                <c:pt idx="1">
                  <c:v>3.2</c:v>
                </c:pt>
              </c:numCache>
            </c:numRef>
          </c:val>
        </c:ser>
        <c:shape val="box"/>
        <c:axId val="135330432"/>
        <c:axId val="136778496"/>
        <c:axId val="0"/>
      </c:bar3DChart>
      <c:catAx>
        <c:axId val="135330432"/>
        <c:scaling>
          <c:orientation val="minMax"/>
        </c:scaling>
        <c:axPos val="b"/>
        <c:tickLblPos val="nextTo"/>
        <c:crossAx val="136778496"/>
        <c:crosses val="autoZero"/>
        <c:auto val="1"/>
        <c:lblAlgn val="ctr"/>
        <c:lblOffset val="100"/>
      </c:catAx>
      <c:valAx>
        <c:axId val="136778496"/>
        <c:scaling>
          <c:orientation val="minMax"/>
        </c:scaling>
        <c:axPos val="l"/>
        <c:majorGridlines/>
        <c:numFmt formatCode="General" sourceLinked="1"/>
        <c:tickLblPos val="none"/>
        <c:crossAx val="13533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2653257106211"/>
          <c:y val="0.23805555996423677"/>
          <c:w val="0.36238687504667227"/>
          <c:h val="0.7619444400357642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51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331075749418266"/>
          <c:y val="9.4342318006792061E-2"/>
          <c:w val="0.34664275194494154"/>
          <c:h val="0.9056574732437150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27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dLbl>
              <c:idx val="0"/>
              <c:layout>
                <c:manualLayout>
                  <c:x val="5.4267474554109503E-3"/>
                  <c:y val="-1.150234515005579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41.9</c:v>
                </c:pt>
                <c:pt idx="1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Пожарная безопасность 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0.13024193892986249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0.11938844401904056"/>
                  <c:y val="1.917057525009300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0.30000000000000032</c:v>
                </c:pt>
                <c:pt idx="1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22.3</c:v>
                </c:pt>
                <c:pt idx="1">
                  <c:v>19.8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 formatCode="0.0">
                  <c:v>15</c:v>
                </c:pt>
                <c:pt idx="1">
                  <c:v>14.8</c:v>
                </c:pt>
              </c:numCache>
            </c:numRef>
          </c:val>
        </c:ser>
        <c:shape val="box"/>
        <c:axId val="135812608"/>
        <c:axId val="135814144"/>
        <c:axId val="0"/>
      </c:bar3DChart>
      <c:catAx>
        <c:axId val="135812608"/>
        <c:scaling>
          <c:orientation val="minMax"/>
        </c:scaling>
        <c:axPos val="b"/>
        <c:tickLblPos val="nextTo"/>
        <c:crossAx val="135814144"/>
        <c:crosses val="autoZero"/>
        <c:auto val="1"/>
        <c:lblAlgn val="ctr"/>
        <c:lblOffset val="100"/>
      </c:catAx>
      <c:valAx>
        <c:axId val="135814144"/>
        <c:scaling>
          <c:orientation val="minMax"/>
        </c:scaling>
        <c:axPos val="l"/>
        <c:majorGridlines/>
        <c:numFmt formatCode="General" sourceLinked="1"/>
        <c:tickLblPos val="none"/>
        <c:crossAx val="135812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36318186868146"/>
          <c:y val="0.34873872709795573"/>
          <c:w val="0.34019349735395182"/>
          <c:h val="0.6121973053917638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0877E-2"/>
          <c:w val="0.8729769821493788"/>
          <c:h val="0.4186362698351462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0.05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2.5</c:v>
                </c:pt>
                <c:pt idx="1">
                  <c:v>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0.9</c:v>
                </c:pt>
                <c:pt idx="1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19309824"/>
        <c:axId val="119311360"/>
        <c:axId val="0"/>
      </c:bar3DChart>
      <c:catAx>
        <c:axId val="119309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19311360"/>
        <c:crosses val="autoZero"/>
        <c:auto val="1"/>
        <c:lblAlgn val="ctr"/>
        <c:lblOffset val="100"/>
      </c:catAx>
      <c:valAx>
        <c:axId val="119311360"/>
        <c:scaling>
          <c:orientation val="minMax"/>
        </c:scaling>
        <c:delete val="1"/>
        <c:axPos val="l"/>
        <c:numFmt formatCode="0%" sourceLinked="1"/>
        <c:tickLblPos val="none"/>
        <c:crossAx val="119309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62826908121320002"/>
          <c:w val="0.86187072920826069"/>
          <c:h val="0.3011832018664610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6.492621509487452E-2"/>
          <c:y val="0.19336624634299912"/>
          <c:w val="0.87297698214937902"/>
          <c:h val="0.418636269835146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5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Дотоция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5.2</c:v>
                </c:pt>
                <c:pt idx="1">
                  <c:v>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0.00</c:formatCode>
                <c:ptCount val="2"/>
                <c:pt idx="0">
                  <c:v>0.99</c:v>
                </c:pt>
                <c:pt idx="1">
                  <c:v>0.93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19231616"/>
        <c:axId val="119233152"/>
        <c:axId val="0"/>
      </c:bar3DChart>
      <c:catAx>
        <c:axId val="119231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19233152"/>
        <c:crosses val="autoZero"/>
        <c:auto val="1"/>
        <c:lblAlgn val="ctr"/>
        <c:lblOffset val="100"/>
      </c:catAx>
      <c:valAx>
        <c:axId val="119233152"/>
        <c:scaling>
          <c:orientation val="minMax"/>
        </c:scaling>
        <c:delete val="1"/>
        <c:axPos val="l"/>
        <c:numFmt formatCode="0%" sourceLinked="1"/>
        <c:tickLblPos val="none"/>
        <c:crossAx val="119231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74569782944014074"/>
          <c:w val="0.59408565714920569"/>
          <c:h val="0.1924653720646027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 algn="just"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5.5</c:v>
                </c:pt>
                <c:pt idx="1">
                  <c:v>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5.2</c:v>
                </c:pt>
                <c:pt idx="1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1.3</c:v>
                </c:pt>
                <c:pt idx="1">
                  <c:v>1.3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 formatCode="General">
                  <c:v>2.7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3.7</c:v>
                </c:pt>
                <c:pt idx="1">
                  <c:v>3.6</c:v>
                </c:pt>
              </c:numCache>
            </c:numRef>
          </c:val>
        </c:ser>
        <c:shape val="box"/>
        <c:axId val="120900224"/>
        <c:axId val="120910208"/>
        <c:axId val="0"/>
      </c:bar3DChart>
      <c:catAx>
        <c:axId val="120900224"/>
        <c:scaling>
          <c:orientation val="minMax"/>
        </c:scaling>
        <c:axPos val="b"/>
        <c:tickLblPos val="nextTo"/>
        <c:crossAx val="120910208"/>
        <c:crosses val="autoZero"/>
        <c:auto val="1"/>
        <c:lblAlgn val="ctr"/>
        <c:lblOffset val="100"/>
      </c:catAx>
      <c:valAx>
        <c:axId val="120910208"/>
        <c:scaling>
          <c:orientation val="minMax"/>
        </c:scaling>
        <c:axPos val="l"/>
        <c:majorGridlines/>
        <c:numFmt formatCode="General" sourceLinked="1"/>
        <c:tickLblPos val="none"/>
        <c:crossAx val="12090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96092419603669"/>
          <c:y val="0.35400725150909157"/>
          <c:w val="0.34503907580396348"/>
          <c:h val="0.645992748490908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28,8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71,2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28.8</c:v>
                </c:pt>
                <c:pt idx="1">
                  <c:v>71.2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000727609270774"/>
          <c:y val="0.32427355741835134"/>
          <c:w val="0.40099490673510457"/>
          <c:h val="0.5164435134447427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348382169260372"/>
                  <c:y val="0.185800651779432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000727609270774"/>
          <c:y val="0.26315131652038609"/>
          <c:w val="0.40099490673510457"/>
          <c:h val="0.7344171903604916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835580124789E-3"/>
          <c:y val="7.5786633463491015E-2"/>
          <c:w val="0.87297698214938002"/>
          <c:h val="0.418636269835146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0"/>
              <c:layout>
                <c:manualLayout>
                  <c:x val="-1.3361169746571431E-2"/>
                  <c:y val="-2.9910340292520123E-3"/>
                </c:manualLayout>
              </c:layout>
              <c:showVal val="1"/>
            </c:dLbl>
            <c:dLbl>
              <c:idx val="1"/>
              <c:layout>
                <c:manualLayout>
                  <c:x val="1.306439202228553E-2"/>
                  <c:y val="-8.800073265132702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1.9002518238714315E-2"/>
                  <c:y val="-4.7667376297528524E-3"/>
                </c:manualLayout>
              </c:layout>
              <c:showVal val="1"/>
            </c:dLbl>
            <c:dLbl>
              <c:idx val="1"/>
              <c:layout>
                <c:manualLayout>
                  <c:x val="1.12826969842857E-2"/>
                  <c:y val="-4.0190729558577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0.70000000000000062</c:v>
                </c:pt>
                <c:pt idx="1">
                  <c:v>0.70000000000000062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99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от СВЕЗЫ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51823872"/>
        <c:axId val="151825792"/>
        <c:axId val="0"/>
      </c:bar3DChart>
      <c:catAx>
        <c:axId val="151823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51825792"/>
        <c:crosses val="autoZero"/>
        <c:auto val="1"/>
        <c:lblAlgn val="ctr"/>
        <c:lblOffset val="100"/>
      </c:catAx>
      <c:valAx>
        <c:axId val="151825792"/>
        <c:scaling>
          <c:orientation val="minMax"/>
        </c:scaling>
        <c:delete val="1"/>
        <c:axPos val="l"/>
        <c:numFmt formatCode="0%" sourceLinked="1"/>
        <c:tickLblPos val="none"/>
        <c:crossAx val="1518238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6128784044571168E-2"/>
          <c:y val="0.70079609210088012"/>
          <c:w val="0.96622288881482299"/>
          <c:h val="0.229251958115764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 сфера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11.7</c:v>
                </c:pt>
                <c:pt idx="1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4.7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Воинский учет и пожарная безопасность 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Содержание ОМС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8.4</c:v>
                </c:pt>
                <c:pt idx="1">
                  <c:v>8.1</c:v>
                </c:pt>
              </c:numCache>
            </c:numRef>
          </c:val>
        </c:ser>
        <c:shape val="box"/>
        <c:axId val="119367552"/>
        <c:axId val="119369088"/>
        <c:axId val="0"/>
      </c:bar3DChart>
      <c:catAx>
        <c:axId val="119367552"/>
        <c:scaling>
          <c:orientation val="minMax"/>
        </c:scaling>
        <c:axPos val="b"/>
        <c:tickLblPos val="nextTo"/>
        <c:crossAx val="119369088"/>
        <c:crosses val="autoZero"/>
        <c:auto val="1"/>
        <c:lblAlgn val="ctr"/>
        <c:lblOffset val="100"/>
      </c:catAx>
      <c:valAx>
        <c:axId val="119369088"/>
        <c:scaling>
          <c:orientation val="minMax"/>
        </c:scaling>
        <c:axPos val="l"/>
        <c:majorGridlines/>
        <c:numFmt formatCode="General" sourceLinked="1"/>
        <c:tickLblPos val="none"/>
        <c:crossAx val="1193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61727839206946"/>
          <c:y val="0.42979847477264504"/>
          <c:w val="0.40638272160793126"/>
          <c:h val="0.5702015252273555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1091280408281404E-3"/>
          <c:y val="2.0091091243273202E-2"/>
          <c:w val="0.87297698214937924"/>
          <c:h val="0.3786217485806434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имущества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2.8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Имущественный налог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8.4</c:v>
                </c:pt>
                <c:pt idx="1">
                  <c:v>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0.8</c:v>
                </c:pt>
                <c:pt idx="1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12.6</c:v>
                </c:pt>
                <c:pt idx="1">
                  <c:v>12.6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-0.12648712798211881"/>
                  <c:y val="1.5470990552706614E-2"/>
                </c:manualLayout>
              </c:layout>
              <c:showVal val="1"/>
            </c:dLbl>
            <c:dLbl>
              <c:idx val="1"/>
              <c:layout>
                <c:manualLayout>
                  <c:x val="0.13314434524433574"/>
                  <c:y val="1.547099055270661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0.4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99721600"/>
        <c:axId val="99723136"/>
        <c:axId val="0"/>
      </c:bar3DChart>
      <c:catAx>
        <c:axId val="99721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99723136"/>
        <c:crosses val="autoZero"/>
        <c:auto val="1"/>
        <c:lblAlgn val="ctr"/>
        <c:lblOffset val="100"/>
      </c:catAx>
      <c:valAx>
        <c:axId val="99723136"/>
        <c:scaling>
          <c:orientation val="minMax"/>
        </c:scaling>
        <c:delete val="1"/>
        <c:axPos val="l"/>
        <c:numFmt formatCode="0%" sourceLinked="1"/>
        <c:tickLblPos val="none"/>
        <c:crossAx val="997216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63263730930481465"/>
          <c:w val="0.84428192214305864"/>
          <c:h val="0.34415620486612575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0.11244544256987318"/>
                  <c:y val="0.16464785805692395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12</a:t>
                    </a:r>
                    <a:r>
                      <a:rPr lang="ru-RU" sz="1400" dirty="0" smtClean="0"/>
                      <a:t>%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Прогрмный бюджет</c:v>
                </c:pt>
                <c:pt idx="1">
                  <c:v>Непрограмный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131469519259763"/>
          <c:y val="0.40928734255864585"/>
          <c:w val="0.37868530480740298"/>
          <c:h val="0.5907126574413542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0.15385</cdr:x>
      <cdr:y>0.59091</cdr:y>
    </cdr:from>
    <cdr:to>
      <cdr:x>0.36288</cdr:x>
      <cdr:y>0.85344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936104"/>
          <a:ext cx="587019" cy="415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8%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0.12821</cdr:x>
      <cdr:y>0.04545</cdr:y>
    </cdr:from>
    <cdr:to>
      <cdr:x>0.35971</cdr:x>
      <cdr:y>0.28695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72008"/>
          <a:ext cx="650151" cy="382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12%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9F02-52DC-45D2-9D96-CE15D3FBCB57}" type="datetimeFigureOut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BE6F4-6B06-4D52-83DA-2C445DD4FA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327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526B-FD38-42D3-8A3E-87C66184018A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960C-6BA1-4612-A241-B8B9D2ADAC4B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F9D-E80C-4DEF-90A5-CCEC5A74832D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2C7E-43D3-4E55-9C69-373DD3164761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E18C-9728-4981-AEC9-913026539663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2996-0DC2-40A1-BA50-0DE6955ED763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E780-CBE6-4869-A6C7-3BA54C3A8189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0B1-AC76-41F4-BE5A-B5B844AA55A2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582E-ADD0-4D6B-97EC-E7DB1C4A3743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5B0E-382D-4348-956D-89344B716196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437-5F53-4F95-9099-C80992E2B6C1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9BA0-4A6A-4310-A725-72E77378BF0E}" type="datetime1">
              <a:rPr lang="ru-RU" smtClean="0"/>
              <a:pPr/>
              <a:t>15.12.2020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9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image" Target="../media/image1.png"/><Relationship Id="rId4" Type="http://schemas.openxmlformats.org/officeDocument/2006/relationships/chart" Target="../charts/char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image" Target="../media/image1.png"/><Relationship Id="rId4" Type="http://schemas.openxmlformats.org/officeDocument/2006/relationships/chart" Target="../charts/char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image" Target="../media/image1.png"/><Relationship Id="rId4" Type="http://schemas.openxmlformats.org/officeDocument/2006/relationships/chart" Target="../charts/char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6926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Исполнение бюджета Нытвенского городского  поселения,</a:t>
            </a:r>
            <a:br>
              <a:rPr lang="ru-RU" sz="2000" b="1" dirty="0" smtClean="0">
                <a:solidFill>
                  <a:srgbClr val="00B050"/>
                </a:solidFill>
                <a:latin typeface="PT Serif"/>
              </a:rPr>
            </a:br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 млн. рублей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4868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План-94,1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Факт-74,3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1268760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12687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043608" y="1844824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1700808"/>
            <a:ext cx="467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59,8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619672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60,1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1628800"/>
            <a:ext cx="75557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100,5%</a:t>
            </a:r>
            <a:endParaRPr lang="ru-RU" sz="1200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23528" y="1916832"/>
          <a:ext cx="20517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2411760" y="1916832"/>
          <a:ext cx="19442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2771800" y="191683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5896" y="19168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14,2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2411760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34,3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915816" y="17008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41,5 %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932040" y="692696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План-106,5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Факт-73,3</a:t>
            </a:r>
            <a:endParaRPr lang="ru-RU" sz="1200" b="0" dirty="0">
              <a:latin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3568" y="494116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19,1 (88,4%)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7544" y="537321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  15,4 (95,6 %)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2,1(90 %)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, реконструкция, проектирование  дорог  1,6 (50,8 %)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84368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68,8%</a:t>
            </a:r>
            <a:endParaRPr lang="ru-RU" dirty="0"/>
          </a:p>
        </p:txBody>
      </p:sp>
      <p:sp>
        <p:nvSpPr>
          <p:cNvPr id="58" name="Нашивка 57"/>
          <p:cNvSpPr/>
          <p:nvPr/>
        </p:nvSpPr>
        <p:spPr>
          <a:xfrm>
            <a:off x="7380312" y="908720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555776" y="764704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87824" y="69269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79%</a:t>
            </a:r>
            <a:endParaRPr lang="ru-RU" sz="1400" dirty="0"/>
          </a:p>
        </p:txBody>
      </p:sp>
      <p:graphicFrame>
        <p:nvGraphicFramePr>
          <p:cNvPr id="63" name="Диаграмма 62"/>
          <p:cNvGraphicFramePr/>
          <p:nvPr/>
        </p:nvGraphicFramePr>
        <p:xfrm>
          <a:off x="4283968" y="1628800"/>
          <a:ext cx="46805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4139952" y="1340768"/>
            <a:ext cx="2880320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12,5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профицит 1,0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644008" y="2060848"/>
            <a:ext cx="0" cy="2736304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27984" y="4941168"/>
            <a:ext cx="471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13,5 (32 %)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5936" y="5229200"/>
            <a:ext cx="51480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Жилищное хозяйство 0,7 (98,9%)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коммунально-инженерной инфраструктуры 1,7 (6,5%)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и содержание уличного освещения 6,5 (92,6%)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Озеленение 1,0 (91,1%)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мероприятия  3,6 (67%)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6444208" y="836712"/>
          <a:ext cx="269979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0"/>
            <a:ext cx="799288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Times New Roman" pitchFamily="18" charset="0"/>
              </a:rPr>
              <a:t>Исполнение бюджета </a:t>
            </a:r>
            <a:r>
              <a:rPr lang="ru-RU" b="1" dirty="0" smtClean="0">
                <a:solidFill>
                  <a:srgbClr val="00B050"/>
                </a:solidFill>
                <a:latin typeface="PT Serif"/>
                <a:ea typeface="+mj-ea"/>
                <a:cs typeface="Times New Roman" pitchFamily="18" charset="0"/>
              </a:rPr>
              <a:t>Уральского городское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Times New Roman" pitchFamily="18" charset="0"/>
              </a:rPr>
              <a:t>  поселения,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Times New Roman" pitchFamily="18" charset="0"/>
              </a:rPr>
              <a:t>млн.рублей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04664"/>
            <a:ext cx="2555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План-26,8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Факт-26,5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836712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2000" u="sng" dirty="0" smtClean="0">
                <a:latin typeface="Times New Roman" pitchFamily="18" charset="0"/>
              </a:rPr>
              <a:t>Расходы</a:t>
            </a:r>
          </a:p>
          <a:p>
            <a:pPr algn="l"/>
            <a:r>
              <a:rPr lang="ru-RU" sz="1200" b="0" dirty="0" smtClean="0">
                <a:latin typeface="Times New Roman" pitchFamily="18" charset="0"/>
              </a:rPr>
              <a:t>План-30,5</a:t>
            </a:r>
          </a:p>
          <a:p>
            <a:pPr algn="l"/>
            <a:r>
              <a:rPr lang="ru-RU" sz="1200" b="0" dirty="0" smtClean="0">
                <a:latin typeface="Times New Roman" pitchFamily="18" charset="0"/>
              </a:rPr>
              <a:t>Факт-27,1</a:t>
            </a:r>
            <a:endParaRPr lang="ru-RU" sz="1200" b="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340768"/>
            <a:ext cx="392392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3,7  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дефицит 0,7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483768" y="764704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6926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98,7%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7164288" y="1052736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98072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88,8%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1196752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155679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98,9%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95536" y="177281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71600" y="17728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24,6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844824"/>
            <a:ext cx="467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24,9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907704" y="1844824"/>
          <a:ext cx="19442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63688" y="119675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195736" y="1700808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67744" y="15567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96,4 %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1907704" y="1772816"/>
            <a:ext cx="44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1,9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1800" y="18448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1,8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211960" y="1772816"/>
            <a:ext cx="0" cy="2808312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0" y="4797157"/>
            <a:ext cx="9144000" cy="72003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4869160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2,1 млн.рублей (49,3%)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5157192"/>
            <a:ext cx="428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дорог  1,2  (55,4%)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дорог 0,9 (28%)</a:t>
            </a: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4355976" y="1628800"/>
          <a:ext cx="410445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95936" y="479715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хозяйство 4,0 (84,7%)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9952" y="5229200"/>
            <a:ext cx="5004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Взносы за капитальный ремонт  0,8 (100%)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работы по благоустройству  0,6 (54,3%)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и содержание сетей газоснабжения 0,2 (91,3%)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и содержания уличного освещения 1,5 (90,2%)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Озеленение 0,5 (99,5%)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179512" y="1916832"/>
          <a:ext cx="190770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Диаграмма 34"/>
          <p:cNvGraphicFramePr/>
          <p:nvPr/>
        </p:nvGraphicFramePr>
        <p:xfrm flipV="1">
          <a:off x="6084168" y="2636911"/>
          <a:ext cx="2808312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71600" y="566124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Культура 12 млн.рублей (100 %)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87624" y="587727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Завершен ремонт кровли Дворца культуры 5,9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Рисунок 3" descr="gerb-nytvenskogo-rayon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" name="Диаграмма 40"/>
          <p:cNvGraphicFramePr/>
          <p:nvPr/>
        </p:nvGraphicFramePr>
        <p:xfrm>
          <a:off x="6228184" y="1052736"/>
          <a:ext cx="273630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188640"/>
            <a:ext cx="8640960" cy="4766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Исполнение бюджета </a:t>
            </a:r>
            <a:r>
              <a:rPr lang="ru-RU" sz="2200" b="1" dirty="0" smtClean="0">
                <a:solidFill>
                  <a:srgbClr val="00B050"/>
                </a:solidFill>
                <a:latin typeface="PT Serif"/>
              </a:rPr>
              <a:t>Новоильинского</a:t>
            </a:r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 городского поселения,</a:t>
            </a:r>
            <a:br>
              <a:rPr lang="ru-RU" sz="2000" b="1" dirty="0" smtClean="0">
                <a:solidFill>
                  <a:srgbClr val="00B050"/>
                </a:solidFill>
                <a:latin typeface="PT Serif"/>
              </a:rPr>
            </a:br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PT Serif"/>
              </a:rPr>
              <a:t>млн.рублей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83671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План-16,5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Факт-16,4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544" y="1556792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971600" y="213285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2060848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5,6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20608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5,7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1988840"/>
            <a:ext cx="64807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100,7%</a:t>
            </a:r>
            <a:endParaRPr lang="ru-RU" sz="1200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51520" y="2060848"/>
          <a:ext cx="19797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3059832" y="2276872"/>
            <a:ext cx="783704" cy="8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51920" y="21328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10,8</a:t>
            </a:r>
            <a:endParaRPr lang="ru-RU" sz="1050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2555776" y="21328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10,9</a:t>
            </a:r>
            <a:endParaRPr lang="ru-RU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3131840" y="20608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99,3 %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004048" y="620688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План-19,8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Факт-18,7</a:t>
            </a:r>
            <a:endParaRPr lang="ru-RU" sz="1200" b="0" dirty="0">
              <a:latin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3568" y="515719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2,4 (73,9%)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5576" y="558924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  1,0 (85,9%)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1,4 (67,6%)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32240" y="6926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94,5%</a:t>
            </a:r>
            <a:endParaRPr lang="ru-RU" dirty="0"/>
          </a:p>
        </p:txBody>
      </p:sp>
      <p:sp>
        <p:nvSpPr>
          <p:cNvPr id="58" name="Нашивка 57"/>
          <p:cNvSpPr/>
          <p:nvPr/>
        </p:nvSpPr>
        <p:spPr>
          <a:xfrm>
            <a:off x="6372200" y="692696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483768" y="1052736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15816" y="105273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99,8%</a:t>
            </a:r>
            <a:endParaRPr lang="ru-RU" sz="1400" dirty="0"/>
          </a:p>
        </p:txBody>
      </p:sp>
      <p:graphicFrame>
        <p:nvGraphicFramePr>
          <p:cNvPr id="63" name="Диаграмма 62"/>
          <p:cNvGraphicFramePr/>
          <p:nvPr/>
        </p:nvGraphicFramePr>
        <p:xfrm>
          <a:off x="4788024" y="1916832"/>
          <a:ext cx="435597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3995936" y="1268760"/>
            <a:ext cx="6012160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3,3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дефицит 2,3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716016" y="1988840"/>
            <a:ext cx="0" cy="3024336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Диаграмма 36"/>
          <p:cNvGraphicFramePr/>
          <p:nvPr/>
        </p:nvGraphicFramePr>
        <p:xfrm>
          <a:off x="2411760" y="2060848"/>
          <a:ext cx="199072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427984" y="5085184"/>
            <a:ext cx="471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5,8  (98,6%)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7984" y="5517232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жилищному фонду 0,4 (100%)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модульной котельной  2,8 (97,2%)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Прочее коммунальное хозяйство  0,8 (100%)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благоустройству  1,8 (100%)</a:t>
            </a:r>
          </a:p>
        </p:txBody>
      </p:sp>
      <p:graphicFrame>
        <p:nvGraphicFramePr>
          <p:cNvPr id="33" name="Диаграмма 32"/>
          <p:cNvGraphicFramePr/>
          <p:nvPr/>
        </p:nvGraphicFramePr>
        <p:xfrm>
          <a:off x="6372200" y="836712"/>
          <a:ext cx="27718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95128" y="0"/>
            <a:ext cx="7848872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Исполнение бюджета Григорьевское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сельского поселения,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млн.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54868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План-20,1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Факт-20,1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62068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План-21,7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Факт-20,1</a:t>
            </a:r>
            <a:endParaRPr lang="ru-RU" sz="1200" b="0" dirty="0">
              <a:latin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699792" y="836712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83671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100,1%</a:t>
            </a:r>
            <a:endParaRPr lang="ru-RU" sz="1400" dirty="0"/>
          </a:p>
        </p:txBody>
      </p:sp>
      <p:sp>
        <p:nvSpPr>
          <p:cNvPr id="11" name="Нашивка 10"/>
          <p:cNvSpPr/>
          <p:nvPr/>
        </p:nvSpPr>
        <p:spPr>
          <a:xfrm>
            <a:off x="7164288" y="836712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92,7%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484784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191683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101,8%</a:t>
            </a:r>
            <a:endParaRPr lang="ru-RU" sz="1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043608" y="206084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91680" y="19168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7,4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1988840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7,3</a:t>
            </a:r>
            <a:endParaRPr lang="ru-RU" sz="12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2267744" y="2132856"/>
          <a:ext cx="18002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11760" y="14847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987824" y="2132856"/>
            <a:ext cx="6120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7824" y="191683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99,2 %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2555776" y="20608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12,8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63888" y="21328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12,7</a:t>
            </a:r>
            <a:endParaRPr lang="ru-RU" sz="12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355976" y="1988840"/>
            <a:ext cx="0" cy="2808312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0" y="5085184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3568" y="5157192"/>
            <a:ext cx="2843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3,0 (95,2%)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528" y="5661248"/>
            <a:ext cx="4032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  1,8 (95,1%)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 1,2 (95,3%) , в том числе: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автодороги ст.Григорьевская 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с.Григорьеевское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д.Еронино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4427984" y="1988840"/>
          <a:ext cx="45365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427984" y="5157192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3,3  (80%)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5589240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жилищному фонду 0,5 (98,5%)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коммунальному хозяйству 1,0 (57,8%)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работы по благоустройству  1,8 (94,5%)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23928" y="1340768"/>
            <a:ext cx="2664296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Плановый дефицит 1,6</a:t>
            </a:r>
          </a:p>
          <a:p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Фактический дефицит 0,02</a:t>
            </a:r>
            <a:endParaRPr lang="ru-RU" sz="1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251520" y="2132856"/>
          <a:ext cx="21237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6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" name="Диаграмма 36"/>
          <p:cNvGraphicFramePr/>
          <p:nvPr/>
        </p:nvGraphicFramePr>
        <p:xfrm>
          <a:off x="6456040" y="620688"/>
          <a:ext cx="268796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592" y="0"/>
            <a:ext cx="8101408" cy="6926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Исполнение бюджета Постаноговского сельского поселения,</a:t>
            </a:r>
            <a:br>
              <a:rPr lang="ru-RU" sz="2000" b="1" dirty="0" smtClean="0">
                <a:solidFill>
                  <a:srgbClr val="00B050"/>
                </a:solidFill>
                <a:latin typeface="PT Serif"/>
              </a:rPr>
            </a:br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млн. рублей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9269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План-7,8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Факт-7,8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99592" y="1628800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6288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187624" y="227687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552" y="2132856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2,3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1328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2,4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06084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101,1%</a:t>
            </a:r>
            <a:endParaRPr lang="ru-RU" sz="1200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23528" y="2132856"/>
          <a:ext cx="23762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2483768" y="2060848"/>
          <a:ext cx="21602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3059832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79912" y="206084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5,4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2555776" y="2132856"/>
            <a:ext cx="44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5,4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203848" y="206084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100 %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8104" y="692696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План-8,7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Факт-8,2</a:t>
            </a:r>
            <a:endParaRPr lang="ru-RU" sz="1200" b="0" dirty="0">
              <a:latin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3528" y="5373216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1,2 млн.рублей (77%)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7544" y="5805264"/>
            <a:ext cx="3563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дорог  0,3 (48,3%)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дорог 0,8 (100%)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68344" y="8367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93,9%</a:t>
            </a:r>
            <a:endParaRPr lang="ru-RU" sz="1400" dirty="0"/>
          </a:p>
        </p:txBody>
      </p:sp>
      <p:sp>
        <p:nvSpPr>
          <p:cNvPr id="58" name="Нашивка 57"/>
          <p:cNvSpPr/>
          <p:nvPr/>
        </p:nvSpPr>
        <p:spPr>
          <a:xfrm>
            <a:off x="7020272" y="908720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483768" y="908720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87824" y="90872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100,3%</a:t>
            </a:r>
            <a:endParaRPr lang="ru-RU" sz="1400" dirty="0"/>
          </a:p>
        </p:txBody>
      </p:sp>
      <p:graphicFrame>
        <p:nvGraphicFramePr>
          <p:cNvPr id="63" name="Диаграмма 62"/>
          <p:cNvGraphicFramePr/>
          <p:nvPr/>
        </p:nvGraphicFramePr>
        <p:xfrm>
          <a:off x="4860032" y="1988840"/>
          <a:ext cx="41044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4067944" y="1484784"/>
            <a:ext cx="259228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0,9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дефицит 0,3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788024" y="2204864"/>
            <a:ext cx="0" cy="3024336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27984" y="5373216"/>
            <a:ext cx="471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0,9  (95,7%)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39952" y="580526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 по коммунальному хозяйству 0,6 (98,6%)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 по благоустройству  0,3 (89,7%)</a:t>
            </a:r>
          </a:p>
        </p:txBody>
      </p:sp>
      <p:graphicFrame>
        <p:nvGraphicFramePr>
          <p:cNvPr id="33" name="Диаграмма 32"/>
          <p:cNvGraphicFramePr/>
          <p:nvPr/>
        </p:nvGraphicFramePr>
        <p:xfrm>
          <a:off x="6300192" y="908720"/>
          <a:ext cx="324036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15616" y="0"/>
            <a:ext cx="777686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Исполнение бюджета Чайковского сельского поселения,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+mj-cs"/>
              </a:rPr>
              <a:t>млн.рублей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692696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План-25,8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Факт-20,6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764704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План-26,8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Факт-19,6</a:t>
            </a:r>
            <a:endParaRPr lang="ru-RU" sz="1200" b="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1340768"/>
            <a:ext cx="295232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1,0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профицит 1,0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555776" y="836712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76470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79,8%</a:t>
            </a:r>
            <a:endParaRPr lang="ru-RU" sz="1400" dirty="0"/>
          </a:p>
        </p:txBody>
      </p:sp>
      <p:sp>
        <p:nvSpPr>
          <p:cNvPr id="11" name="Нашивка 10"/>
          <p:cNvSpPr/>
          <p:nvPr/>
        </p:nvSpPr>
        <p:spPr>
          <a:xfrm>
            <a:off x="7020272" y="908720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8367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73,3%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1412776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1916832"/>
            <a:ext cx="720080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102,7%</a:t>
            </a:r>
            <a:endParaRPr lang="ru-RU" sz="1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971600" y="213285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7664" y="20608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6,3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060848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6,1</a:t>
            </a:r>
            <a:endParaRPr lang="ru-RU" sz="1200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79512" y="2060848"/>
          <a:ext cx="18722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1979712" y="2060848"/>
          <a:ext cx="21602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99792" y="14127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699792" y="1988840"/>
            <a:ext cx="648072" cy="19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43808" y="18448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73%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2267744" y="184482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19,6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63888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14,3</a:t>
            </a:r>
            <a:endParaRPr lang="ru-RU" sz="12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283968" y="1988840"/>
            <a:ext cx="0" cy="2808312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5536" y="4869160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2,8 млн.рублей (88,6%)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5373216"/>
            <a:ext cx="255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  1,9 (99,7%)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0,9 (71,2%)</a:t>
            </a: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4427984" y="1628800"/>
          <a:ext cx="453650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283968" y="4869160"/>
            <a:ext cx="4860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3,9 (38,2%)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5301208"/>
            <a:ext cx="4320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и ремонт жилья 0,8  (80,8%)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Переселение из аварийного жилья 1,1 (16,5%)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Коммунальное хозяйство 0,4 (78,1%)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и содержания уличного освещения 1,1 (96,3%)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Прочее благоустройство 0,4 (100%)</a:t>
            </a:r>
          </a:p>
        </p:txBody>
      </p:sp>
      <p:pic>
        <p:nvPicPr>
          <p:cNvPr id="34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" name="Диаграмма 34"/>
          <p:cNvGraphicFramePr/>
          <p:nvPr/>
        </p:nvGraphicFramePr>
        <p:xfrm>
          <a:off x="6516216" y="620688"/>
          <a:ext cx="24482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0"/>
            <a:ext cx="7920880" cy="737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T Serif"/>
                <a:ea typeface="+mj-ea"/>
                <a:cs typeface="Times New Roman" pitchFamily="18" charset="0"/>
              </a:rPr>
              <a:t>Исполнение бюджета Чекменевское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PT Serif"/>
                <a:ea typeface="+mj-ea"/>
                <a:cs typeface="Times New Roman" pitchFamily="18" charset="0"/>
              </a:rPr>
              <a:t>млн.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4868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План-9,8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Факт-9,4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692696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План-9,7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Факт-9,1</a:t>
            </a:r>
            <a:endParaRPr lang="ru-RU" sz="1200" b="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1412776"/>
            <a:ext cx="392392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профицит 0,06  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профицит  0,4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339752" y="764704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96,6%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948264" y="836712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320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93,2%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340768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84482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104,8%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827584" y="213285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59632" y="19168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988840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3,0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251520" y="2132856"/>
          <a:ext cx="17636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1907704" y="2204864"/>
          <a:ext cx="19442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979712" y="13407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483768" y="2060848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11760" y="177281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92,9 %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2123728" y="1916832"/>
            <a:ext cx="44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6,8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5816" y="18448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6,3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211960" y="2060848"/>
            <a:ext cx="0" cy="252028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1560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1,4 (76,4%)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5157192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дорог  0,6 млн.рублей (59 %)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дорог 0,5 млн.рублей (100%)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дорог в д. Н.Гаревая 0,3 (100%)</a:t>
            </a: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4355976" y="1916832"/>
          <a:ext cx="43924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283968" y="4797152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1,1 (99,2%)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9952" y="5157192"/>
            <a:ext cx="5004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 по жилищному фонду 0,2 (96,4%)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 по коммунальному хозяйству 0,2 (98,4%)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работы по благоустройству  0,3 (100%)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и содержания уличного освещения 0,4 (100%)</a:t>
            </a:r>
          </a:p>
        </p:txBody>
      </p:sp>
      <p:pic>
        <p:nvPicPr>
          <p:cNvPr id="34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" name="Диаграмма 34"/>
          <p:cNvGraphicFramePr/>
          <p:nvPr/>
        </p:nvGraphicFramePr>
        <p:xfrm>
          <a:off x="6660232" y="1052736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7647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Исполнение бюджета Шерьинского сельского поселения, </a:t>
            </a:r>
            <a:br>
              <a:rPr lang="ru-RU" sz="2000" b="1" dirty="0" smtClean="0">
                <a:solidFill>
                  <a:srgbClr val="00B050"/>
                </a:solidFill>
                <a:latin typeface="PT Serif"/>
              </a:rPr>
            </a:br>
            <a:r>
              <a:rPr lang="ru-RU" sz="2000" b="1" dirty="0" smtClean="0">
                <a:solidFill>
                  <a:srgbClr val="00B050"/>
                </a:solidFill>
                <a:latin typeface="PT Serif"/>
              </a:rPr>
              <a:t>млн. рублей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76672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План-16,5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Факт-16,6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7200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9512" y="1196752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119675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5536" y="177281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1916832"/>
            <a:ext cx="46754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6,4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17728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6,6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155679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102,4%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0" y="1772816"/>
          <a:ext cx="21237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1907704" y="1628800"/>
          <a:ext cx="208823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2195736" y="1772816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43808" y="18448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10,0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1907704" y="17728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10,1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7744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99,2</a:t>
            </a:r>
            <a:r>
              <a:rPr lang="ru-RU" sz="1050" dirty="0" smtClean="0"/>
              <a:t> %</a:t>
            </a:r>
            <a:endParaRPr lang="ru-RU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4932040" y="62068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cs typeface="Times New Roman" panose="02020603050405020304" pitchFamily="18" charset="0"/>
              </a:defRPr>
            </a:lvl1pPr>
          </a:lstStyle>
          <a:p>
            <a:r>
              <a:rPr lang="ru-RU" sz="1800" u="sng" dirty="0" smtClean="0">
                <a:latin typeface="Times New Roman" pitchFamily="18" charset="0"/>
              </a:rPr>
              <a:t>Расходы </a:t>
            </a:r>
          </a:p>
          <a:p>
            <a:r>
              <a:rPr lang="ru-RU" sz="1200" b="0" dirty="0" smtClean="0">
                <a:latin typeface="Times New Roman" pitchFamily="18" charset="0"/>
              </a:rPr>
              <a:t>План-18,4</a:t>
            </a:r>
          </a:p>
          <a:p>
            <a:r>
              <a:rPr lang="ru-RU" sz="1200" b="0" dirty="0" smtClean="0">
                <a:latin typeface="Times New Roman" pitchFamily="18" charset="0"/>
              </a:rPr>
              <a:t>Факт-16,3</a:t>
            </a:r>
            <a:endParaRPr lang="ru-RU" sz="1200" b="0" dirty="0">
              <a:latin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9512" y="4869160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Дорожный фонд 2,0 млн.рублей (72,5%)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5229200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дорог  1,1  (71%)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0,8  (73,7%),  в том числе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автомобильной дороги д. Ерши 0,05 (100 %)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40352" y="7647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88,8%</a:t>
            </a:r>
            <a:endParaRPr lang="ru-RU" dirty="0"/>
          </a:p>
        </p:txBody>
      </p:sp>
      <p:sp>
        <p:nvSpPr>
          <p:cNvPr id="58" name="Нашивка 57"/>
          <p:cNvSpPr/>
          <p:nvPr/>
        </p:nvSpPr>
        <p:spPr>
          <a:xfrm>
            <a:off x="7236296" y="764704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843808" y="764704"/>
            <a:ext cx="360040" cy="28803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03848" y="76470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100,4</a:t>
            </a:r>
            <a:r>
              <a:rPr lang="ru-RU" sz="1400" dirty="0" smtClean="0"/>
              <a:t>%</a:t>
            </a:r>
            <a:endParaRPr lang="ru-RU" sz="1400" dirty="0"/>
          </a:p>
        </p:txBody>
      </p:sp>
      <p:graphicFrame>
        <p:nvGraphicFramePr>
          <p:cNvPr id="63" name="Диаграмма 62"/>
          <p:cNvGraphicFramePr/>
          <p:nvPr/>
        </p:nvGraphicFramePr>
        <p:xfrm>
          <a:off x="4427984" y="1412776"/>
          <a:ext cx="43924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3851920" y="1340768"/>
            <a:ext cx="3168352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Плановый дефицит 1,8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Фактический профицит 0,3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355976" y="1772816"/>
            <a:ext cx="0" cy="3024336"/>
          </a:xfrm>
          <a:prstGeom prst="line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83968" y="4869160"/>
            <a:ext cx="4860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Жилищно-коммунальное</a:t>
            </a:r>
            <a:r>
              <a:rPr lang="ru-RU" sz="1600" b="1" dirty="0" smtClean="0"/>
              <a:t> хозяйство 4,1  (78,2%)</a:t>
            </a:r>
            <a:endParaRPr lang="ru-RU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99992" y="5229200"/>
            <a:ext cx="4644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газового котла д.Шумиха  0,5 (69,2%)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 водопроводных сетей 0,3 (28,8%)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и содержания газопроводных сетей 0,2 (100%)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и содержания уличного освещения  0,6 (99,8%)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пешеходного тротуара 1,3 (100%)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мероприятия 1,2 (100%)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6516216" y="620688"/>
          <a:ext cx="26277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8742</TotalTime>
  <Words>855</Words>
  <Application>Microsoft Office PowerPoint</Application>
  <PresentationFormat>Экран (4:3)</PresentationFormat>
  <Paragraphs>306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Исполнение бюджета Нытвенского городского  поселения,  млн. рублей</vt:lpstr>
      <vt:lpstr>Слайд 2</vt:lpstr>
      <vt:lpstr>Исполнение бюджета Новоильинского городского поселения,  млн.рублей</vt:lpstr>
      <vt:lpstr>Слайд 4</vt:lpstr>
      <vt:lpstr>Исполнение бюджета Постаноговского сельского поселения, млн. рублей </vt:lpstr>
      <vt:lpstr>Слайд 6</vt:lpstr>
      <vt:lpstr>Слайд 7</vt:lpstr>
      <vt:lpstr>Исполнение бюджета Шерьинского сельского поселения,  млн.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Пользователь Windows</cp:lastModifiedBy>
  <cp:revision>1383</cp:revision>
  <cp:lastPrinted>2018-02-26T18:54:27Z</cp:lastPrinted>
  <dcterms:created xsi:type="dcterms:W3CDTF">2018-01-23T04:10:45Z</dcterms:created>
  <dcterms:modified xsi:type="dcterms:W3CDTF">2020-12-15T07:01:25Z</dcterms:modified>
</cp:coreProperties>
</file>