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2" r:id="rId2"/>
    <p:sldId id="343" r:id="rId3"/>
    <p:sldId id="369" r:id="rId4"/>
    <p:sldId id="345" r:id="rId5"/>
    <p:sldId id="365" r:id="rId6"/>
    <p:sldId id="366" r:id="rId7"/>
    <p:sldId id="370" r:id="rId8"/>
    <p:sldId id="381" r:id="rId9"/>
    <p:sldId id="374" r:id="rId10"/>
    <p:sldId id="367" r:id="rId11"/>
    <p:sldId id="377" r:id="rId12"/>
    <p:sldId id="382" r:id="rId13"/>
    <p:sldId id="376" r:id="rId14"/>
    <p:sldId id="359" r:id="rId15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477F3"/>
    <a:srgbClr val="66CCFF"/>
    <a:srgbClr val="009900"/>
    <a:srgbClr val="8B9B7D"/>
    <a:srgbClr val="D9FAC6"/>
    <a:srgbClr val="CCFFCC"/>
    <a:srgbClr val="ABF91F"/>
    <a:srgbClr val="FFFFCC"/>
    <a:srgbClr val="E3FD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8" autoAdjust="0"/>
    <p:restoredTop sz="84982" autoAdjust="0"/>
  </p:normalViewPr>
  <p:slideViewPr>
    <p:cSldViewPr>
      <p:cViewPr>
        <p:scale>
          <a:sx n="73" d="100"/>
          <a:sy n="73" d="100"/>
        </p:scale>
        <p:origin x="-17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3724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Desktop\&#1082;%20&#1089;&#1083;&#1072;&#1081;&#1076;&#1072;&#1084;%20&#1079;&#1072;%202019%20&#1075;&#1086;&#1076;%20&#1087;&#1086;&#1089;&#1077;&#1083;&#1077;&#1085;&#1080;&#1103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Desktop\&#1082;%20&#1089;&#1083;&#1072;&#1081;&#1076;&#1072;&#1084;%20&#1079;&#1072;%202019%20&#1075;&#1086;&#1076;%20&#1087;&#1086;&#1089;&#1077;&#1083;&#1077;&#1085;&#1080;&#1103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Desktop\&#1082;%20&#1089;&#1083;&#1072;&#1081;&#1076;&#1072;&#1084;%20&#1079;&#1072;%202019%20&#1075;&#1086;&#1076;%20&#1087;&#1086;&#1089;&#1077;&#1083;&#1077;&#1085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Desktop\&#1082;%20&#1089;&#1083;&#1072;&#1081;&#1076;&#1072;&#1084;%20&#1079;&#1072;%202019%20&#1075;&#1086;&#1076;%20&#1087;&#1086;&#1089;&#1077;&#1083;&#1077;&#1085;&#1080;&#1103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5;&#1082;&#1072;&#1090;&#1077;&#1088;&#1080;&#1085;&#1072;\Desktop\&#1082;%20&#1089;&#1083;&#1072;&#1081;&#1076;&#1072;&#1084;%20&#1079;&#1072;%202019%20&#1075;&#1086;&#1076;%20&#1087;&#1086;&#1089;&#1077;&#1083;&#1077;&#1085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Desktop\&#1082;%20&#1089;&#1083;&#1072;&#1081;&#1076;&#1072;&#1084;%20&#1079;&#1072;%202019%20&#1075;&#1086;&#1076;%20&#1087;&#1086;&#1089;&#1077;&#1083;&#1077;&#1085;&#1080;&#110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Desktop\&#1082;%20&#1089;&#1083;&#1072;&#1081;&#1076;&#1072;&#1084;%20&#1079;&#1072;%202019%20&#1075;&#1086;&#1076;%20&#1087;&#1086;&#1089;&#1077;&#1083;&#1077;&#1085;&#1080;&#110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Desktop\&#1082;%20&#1089;&#1083;&#1072;&#1081;&#1076;&#1072;&#1084;%20&#1079;&#1072;%202019%20&#1075;&#1086;&#1076;%20&#1087;&#1086;&#1089;&#1077;&#1083;&#1077;&#1085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Лист2!$C$2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1"/>
              <c:layout>
                <c:manualLayout>
                  <c:x val="6.4722676073708588E-3"/>
                  <c:y val="-4.832035405502896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4.107230094677456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Лист2!$A$3:$A$5</c:f>
              <c:strCache>
                <c:ptCount val="3"/>
                <c:pt idx="0">
                  <c:v>Исполнено 2018 год</c:v>
                </c:pt>
                <c:pt idx="1">
                  <c:v>Уточненный план 2019 год</c:v>
                </c:pt>
                <c:pt idx="2">
                  <c:v>Исполнено 2019 год</c:v>
                </c:pt>
              </c:strCache>
            </c:strRef>
          </c:cat>
          <c:val>
            <c:numRef>
              <c:f>Лист2!$C$3:$C$5</c:f>
              <c:numCache>
                <c:formatCode>General</c:formatCode>
                <c:ptCount val="3"/>
                <c:pt idx="0">
                  <c:v>1116.2</c:v>
                </c:pt>
                <c:pt idx="1">
                  <c:v>890.3</c:v>
                </c:pt>
                <c:pt idx="2">
                  <c:v>870.5</c:v>
                </c:pt>
              </c:numCache>
            </c:numRef>
          </c:val>
        </c:ser>
        <c:ser>
          <c:idx val="0"/>
          <c:order val="1"/>
          <c:tx>
            <c:strRef>
              <c:f>Лист2!$B$2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297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288,</a:t>
                    </a:r>
                    <a:r>
                      <a:rPr lang="ru-RU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Лист2!$A$3:$A$5</c:f>
              <c:strCache>
                <c:ptCount val="3"/>
                <c:pt idx="0">
                  <c:v>Исполнено 2018 год</c:v>
                </c:pt>
                <c:pt idx="1">
                  <c:v>Уточненный план 2019 год</c:v>
                </c:pt>
                <c:pt idx="2">
                  <c:v>Исполнено 2019 год</c:v>
                </c:pt>
              </c:strCache>
            </c:strRef>
          </c:cat>
          <c:val>
            <c:numRef>
              <c:f>Лист2!$B$3:$B$5</c:f>
              <c:numCache>
                <c:formatCode>General</c:formatCode>
                <c:ptCount val="3"/>
                <c:pt idx="0">
                  <c:v>243.2</c:v>
                </c:pt>
                <c:pt idx="1">
                  <c:v>297</c:v>
                </c:pt>
                <c:pt idx="2">
                  <c:v>288.3</c:v>
                </c:pt>
              </c:numCache>
            </c:numRef>
          </c:val>
        </c:ser>
        <c:gapWidth val="73"/>
        <c:overlap val="100"/>
        <c:axId val="72822144"/>
        <c:axId val="73004160"/>
      </c:barChart>
      <c:catAx>
        <c:axId val="72822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004160"/>
        <c:crosses val="autoZero"/>
        <c:auto val="1"/>
        <c:lblAlgn val="ctr"/>
        <c:lblOffset val="100"/>
      </c:catAx>
      <c:valAx>
        <c:axId val="73004160"/>
        <c:scaling>
          <c:orientation val="minMax"/>
        </c:scaling>
        <c:delete val="1"/>
        <c:axPos val="l"/>
        <c:numFmt formatCode="General" sourceLinked="1"/>
        <c:tickLblPos val="none"/>
        <c:crossAx val="728221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617426809865234"/>
          <c:y val="0.34101519161493526"/>
          <c:w val="0.28663353251056373"/>
          <c:h val="0.39784905938913984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4324720555401193E-3"/>
          <c:y val="2.8530326695726624E-2"/>
          <c:w val="0.84504701822476358"/>
          <c:h val="0.80776604887038672"/>
        </c:manualLayout>
      </c:layout>
      <c:bar3DChart>
        <c:barDir val="col"/>
        <c:grouping val="clustered"/>
        <c:ser>
          <c:idx val="0"/>
          <c:order val="0"/>
          <c:tx>
            <c:strRef>
              <c:f>НМР!$B$124</c:f>
              <c:strCache>
                <c:ptCount val="1"/>
                <c:pt idx="0">
                  <c:v>План 2018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8.4323613931771759E-3"/>
                  <c:y val="-3.2334370255156848E-2"/>
                </c:manualLayout>
              </c:layout>
              <c:showVal val="1"/>
            </c:dLbl>
            <c:dLbl>
              <c:idx val="1"/>
              <c:layout>
                <c:manualLayout>
                  <c:x val="7.0270600462834284E-3"/>
                  <c:y val="-2.6455393845128333E-2"/>
                </c:manualLayout>
              </c:layout>
              <c:showVal val="1"/>
            </c:dLbl>
            <c:dLbl>
              <c:idx val="2"/>
              <c:layout>
                <c:manualLayout>
                  <c:x val="4.2162360277700579E-3"/>
                  <c:y val="-2.0576417435099813E-2"/>
                </c:manualLayout>
              </c:layout>
              <c:showVal val="1"/>
            </c:dLbl>
            <c:dLbl>
              <c:idx val="3"/>
              <c:layout>
                <c:manualLayout>
                  <c:x val="1.4054120092566857E-3"/>
                  <c:y val="-5.2737808544148605E-2"/>
                </c:manualLayout>
              </c:layout>
              <c:showVal val="1"/>
            </c:dLbl>
            <c:dLbl>
              <c:idx val="4"/>
              <c:layout>
                <c:manualLayout>
                  <c:x val="1.9675768129593599E-2"/>
                  <c:y val="-2.074932850598299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НМР!$A$125:$A$129</c:f>
              <c:strCache>
                <c:ptCount val="5"/>
                <c:pt idx="0">
                  <c:v>Дотация</c:v>
                </c:pt>
                <c:pt idx="1">
                  <c:v>Субсидия</c:v>
                </c:pt>
                <c:pt idx="2">
                  <c:v>Субвенция</c:v>
                </c:pt>
                <c:pt idx="3">
                  <c:v>Иные межбюджетные трансферты</c:v>
                </c:pt>
                <c:pt idx="4">
                  <c:v>Прочие безвоздмездные поступления</c:v>
                </c:pt>
              </c:strCache>
            </c:strRef>
          </c:cat>
          <c:val>
            <c:numRef>
              <c:f>НМР!$B$125:$B$129</c:f>
              <c:numCache>
                <c:formatCode>General</c:formatCode>
                <c:ptCount val="5"/>
                <c:pt idx="0">
                  <c:v>167.3</c:v>
                </c:pt>
                <c:pt idx="1">
                  <c:v>320.2</c:v>
                </c:pt>
                <c:pt idx="2">
                  <c:v>566.20000000000005</c:v>
                </c:pt>
                <c:pt idx="3">
                  <c:v>10.5</c:v>
                </c:pt>
                <c:pt idx="4">
                  <c:v>60.2</c:v>
                </c:pt>
              </c:numCache>
            </c:numRef>
          </c:val>
        </c:ser>
        <c:ser>
          <c:idx val="1"/>
          <c:order val="1"/>
          <c:tx>
            <c:strRef>
              <c:f>НМР!$C$124</c:f>
              <c:strCache>
                <c:ptCount val="1"/>
                <c:pt idx="0">
                  <c:v>План 2019</c:v>
                </c:pt>
              </c:strCache>
            </c:strRef>
          </c:tx>
          <c:spPr>
            <a:solidFill>
              <a:srgbClr val="FF9966"/>
            </a:solidFill>
          </c:spPr>
          <c:dLbls>
            <c:dLbl>
              <c:idx val="0"/>
              <c:layout>
                <c:manualLayout>
                  <c:x val="2.2486592148106974E-2"/>
                  <c:y val="-2.9394882050142578E-2"/>
                </c:manualLayout>
              </c:layout>
              <c:showVal val="1"/>
            </c:dLbl>
            <c:dLbl>
              <c:idx val="1"/>
              <c:layout>
                <c:manualLayout>
                  <c:x val="1.8270356120336909E-2"/>
                  <c:y val="-4.7031811280228132E-2"/>
                </c:manualLayout>
              </c:layout>
              <c:showVal val="1"/>
            </c:dLbl>
            <c:dLbl>
              <c:idx val="2"/>
              <c:layout>
                <c:manualLayout>
                  <c:x val="2.3892004157363648E-2"/>
                  <c:y val="-2.3515905640114056E-2"/>
                </c:manualLayout>
              </c:layout>
              <c:showVal val="1"/>
            </c:dLbl>
            <c:dLbl>
              <c:idx val="3"/>
              <c:layout>
                <c:manualLayout>
                  <c:x val="1.5459532101823539E-2"/>
                  <c:y val="-2.0576417435099813E-2"/>
                </c:manualLayout>
              </c:layout>
              <c:showVal val="1"/>
            </c:dLbl>
            <c:dLbl>
              <c:idx val="4"/>
              <c:layout>
                <c:manualLayout>
                  <c:x val="2.5297416166620346E-2"/>
                  <c:y val="-6.5879118006496012E-2"/>
                </c:manualLayout>
              </c:layout>
              <c:tx>
                <c:rich>
                  <a:bodyPr/>
                  <a:lstStyle/>
                  <a:p>
                    <a:r>
                      <a:rPr sz="1600" dirty="0" smtClean="0"/>
                      <a:t>0</a:t>
                    </a:r>
                    <a:r>
                      <a:rPr dirty="0" smtClean="0"/>
                      <a:t>,0</a:t>
                    </a:r>
                    <a:endParaRPr dirty="0"/>
                  </a:p>
                </c:rich>
              </c:tx>
              <c:showVal val="1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НМР!$A$125:$A$129</c:f>
              <c:strCache>
                <c:ptCount val="5"/>
                <c:pt idx="0">
                  <c:v>Дотация</c:v>
                </c:pt>
                <c:pt idx="1">
                  <c:v>Субсидия</c:v>
                </c:pt>
                <c:pt idx="2">
                  <c:v>Субвенция</c:v>
                </c:pt>
                <c:pt idx="3">
                  <c:v>Иные межбюджетные трансферты</c:v>
                </c:pt>
                <c:pt idx="4">
                  <c:v>Прочие безвоздмездные поступления</c:v>
                </c:pt>
              </c:strCache>
            </c:strRef>
          </c:cat>
          <c:val>
            <c:numRef>
              <c:f>НМР!$C$125:$C$129</c:f>
              <c:numCache>
                <c:formatCode>General</c:formatCode>
                <c:ptCount val="5"/>
                <c:pt idx="0">
                  <c:v>145.1</c:v>
                </c:pt>
                <c:pt idx="1">
                  <c:v>115.6</c:v>
                </c:pt>
                <c:pt idx="2">
                  <c:v>550.5</c:v>
                </c:pt>
                <c:pt idx="3">
                  <c:v>96.8</c:v>
                </c:pt>
                <c:pt idx="4">
                  <c:v>0</c:v>
                </c:pt>
              </c:numCache>
            </c:numRef>
          </c:val>
        </c:ser>
        <c:shape val="box"/>
        <c:axId val="78960512"/>
        <c:axId val="80360960"/>
        <c:axId val="0"/>
      </c:bar3DChart>
      <c:catAx>
        <c:axId val="78960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360960"/>
        <c:crosses val="autoZero"/>
        <c:auto val="1"/>
        <c:lblAlgn val="ctr"/>
        <c:lblOffset val="100"/>
      </c:catAx>
      <c:valAx>
        <c:axId val="80360960"/>
        <c:scaling>
          <c:orientation val="minMax"/>
        </c:scaling>
        <c:delete val="1"/>
        <c:axPos val="l"/>
        <c:numFmt formatCode="General" sourceLinked="1"/>
        <c:tickLblPos val="none"/>
        <c:crossAx val="78960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3053785449575"/>
          <c:y val="0.41424502669637997"/>
          <c:w val="0.14652050971969666"/>
          <c:h val="0.13329666801727921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1.2926645897792181E-3"/>
          <c:y val="2.6477321233313365E-4"/>
          <c:w val="0.99005514326606059"/>
          <c:h val="0.7765734362848690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elete val="1"/>
          </c:dLbls>
          <c:cat>
            <c:strRef>
              <c:f>Лист1!$A$2:$A$4</c:f>
              <c:strCache>
                <c:ptCount val="2"/>
                <c:pt idx="0">
                  <c:v>План 2019</c:v>
                </c:pt>
                <c:pt idx="1">
                  <c:v>Факт  2019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18.8</c:v>
                </c:pt>
                <c:pt idx="1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Капитальный ремонт дорог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elete val="1"/>
          </c:dLbls>
          <c:cat>
            <c:strRef>
              <c:f>Лист1!$A$2:$A$4</c:f>
              <c:strCache>
                <c:ptCount val="2"/>
                <c:pt idx="0">
                  <c:v>План 2019</c:v>
                </c:pt>
                <c:pt idx="1">
                  <c:v>Факт  2019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0.4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Ремонт дорог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elete val="1"/>
          </c:dLbls>
          <c:cat>
            <c:strRef>
              <c:f>Лист1!$A$2:$A$4</c:f>
              <c:strCache>
                <c:ptCount val="2"/>
                <c:pt idx="0">
                  <c:v>План 2019</c:v>
                </c:pt>
                <c:pt idx="1">
                  <c:v>Факт  2019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99.4</c:v>
                </c:pt>
                <c:pt idx="1">
                  <c:v>96.8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Реконструкция дорог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12,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6.1718250641703644E-2"/>
                  <c:y val="4.6412971658119943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2"/>
                <c:pt idx="0">
                  <c:v>План 2019</c:v>
                </c:pt>
                <c:pt idx="1">
                  <c:v>Факт  2019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12.9</c:v>
                </c:pt>
                <c:pt idx="1">
                  <c:v>1.2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Развитие и безопасность сети автомобильных дорог</c:v>
                </c:pt>
              </c:strCache>
            </c:strRef>
          </c:tx>
          <c:dLbls>
            <c:dLbl>
              <c:idx val="1"/>
              <c:layout>
                <c:manualLayout>
                  <c:x val="2.2905102896215029E-3"/>
                  <c:y val="-1.3923891497435963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2"/>
                <c:pt idx="0">
                  <c:v>План 2019</c:v>
                </c:pt>
                <c:pt idx="1">
                  <c:v>Факт  2019</c:v>
                </c:pt>
              </c:strCache>
            </c:strRef>
          </c:cat>
          <c:val>
            <c:numRef>
              <c:f>Лист1!$F$2:$F$4</c:f>
              <c:numCache>
                <c:formatCode>#,##0.0</c:formatCode>
                <c:ptCount val="3"/>
                <c:pt idx="0">
                  <c:v>6.2</c:v>
                </c:pt>
                <c:pt idx="1">
                  <c:v>6.2</c:v>
                </c:pt>
              </c:numCache>
            </c:numRef>
          </c:val>
        </c:ser>
        <c:dLbls>
          <c:showVal val="1"/>
        </c:dLbls>
        <c:gapWidth val="158"/>
        <c:overlap val="100"/>
        <c:axId val="125994880"/>
        <c:axId val="125996416"/>
      </c:barChart>
      <c:catAx>
        <c:axId val="125994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996416"/>
        <c:crosses val="autoZero"/>
        <c:auto val="1"/>
        <c:lblAlgn val="ctr"/>
        <c:lblOffset val="100"/>
      </c:catAx>
      <c:valAx>
        <c:axId val="125996416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tickLblPos val="none"/>
        <c:crossAx val="125994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48574545108266"/>
          <c:y val="3.9780119460410851E-2"/>
          <c:w val="0.41197325106951588"/>
          <c:h val="0.9602198805395899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0.19015132577861504"/>
          <c:y val="0.29440015924156582"/>
          <c:w val="0.80284983767236684"/>
          <c:h val="0.370546078925707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1508450280592128E-2"/>
                  <c:y val="-4.0700605915582104E-2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ru-RU" sz="1600" dirty="0" smtClean="0"/>
                      <a:t>40,3</a:t>
                    </a:r>
                  </a:p>
                </c:rich>
              </c:tx>
              <c:spPr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60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21,2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Краевой бюджет</c:v>
                </c:pt>
                <c:pt idx="1">
                  <c:v>Местный бюджет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0.65000000000000147</c:v>
                </c:pt>
                <c:pt idx="1">
                  <c:v>0.35000000000000031</c:v>
                </c:pt>
                <c:pt idx="2">
                  <c:v>0.5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18989590587495744"/>
          <c:y val="0.73085380114460263"/>
          <c:w val="0.81010409412504303"/>
          <c:h val="0.2691461988553977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8554889792824142E-2"/>
          <c:y val="8.9839050012858468E-2"/>
          <c:w val="0.95808292747161106"/>
          <c:h val="0.61170067006739104"/>
        </c:manualLayout>
      </c:layout>
      <c:barChart>
        <c:barDir val="col"/>
        <c:grouping val="stacked"/>
        <c:ser>
          <c:idx val="1"/>
          <c:order val="0"/>
          <c:tx>
            <c:strRef>
              <c:f>Лист1!$B$1</c:f>
              <c:strCache>
                <c:ptCount val="1"/>
                <c:pt idx="0">
                  <c:v>Расходы за счет целевых МБТ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2"/>
              <c:layout>
                <c:manualLayout>
                  <c:x val="3.9299701966406192E-3"/>
                  <c:y val="-2.3578232575686402E-3"/>
                </c:manualLayout>
              </c:layout>
              <c:spPr/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323774970277046E-3"/>
                  <c:y val="-2.119277516904841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4.7160178258864489E-3"/>
                </c:manualLayout>
              </c:layout>
              <c:spPr/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8475547016379235E-3"/>
                  <c:y val="4.0083552344790163E-2"/>
                </c:manualLayout>
              </c:layout>
              <c:spPr/>
              <c:txPr>
                <a:bodyPr/>
                <a:lstStyle/>
                <a:p>
                  <a:pPr>
                    <a:defRPr sz="16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4237773508189639E-3"/>
                  <c:y val="4.9515402341188834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 b="1" i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3161887485138829E-3"/>
                  <c:y val="1.9423427347747459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6.5809437425692905E-3"/>
                  <c:y val="2.118943824963894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2.6323774970277046E-3"/>
                  <c:y val="2.118776978993441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2018 год</c:v>
                </c:pt>
                <c:pt idx="1">
                  <c:v>Уточненный план 2019 год</c:v>
                </c:pt>
                <c:pt idx="2">
                  <c:v>Исполнено  2019 год</c:v>
                </c:pt>
                <c:pt idx="4">
                  <c:v>2016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834.2</c:v>
                </c:pt>
                <c:pt idx="1">
                  <c:v>772.6</c:v>
                </c:pt>
                <c:pt idx="2">
                  <c:v>679.9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Расходы за счет  собственных средств бюджета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48168084031746272"/>
                  <c:y val="3.9127906207563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528,4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546,8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47427036585104015"/>
                  <c:y val="-4.60328308324276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428,6</a:t>
                    </a:r>
                  </a:p>
                </c:rich>
              </c:tx>
              <c:showVal val="1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2018 год</c:v>
                </c:pt>
                <c:pt idx="1">
                  <c:v>Уточненный план 2019 год</c:v>
                </c:pt>
                <c:pt idx="2">
                  <c:v>Исполнено  2019 год</c:v>
                </c:pt>
                <c:pt idx="4">
                  <c:v>2016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428.6</c:v>
                </c:pt>
                <c:pt idx="1">
                  <c:v>546.79999999999995</c:v>
                </c:pt>
                <c:pt idx="2">
                  <c:v>528.4</c:v>
                </c:pt>
              </c:numCache>
            </c:numRef>
          </c:val>
        </c:ser>
        <c:ser>
          <c:idx val="3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Исполнено 2018 год</c:v>
                </c:pt>
                <c:pt idx="1">
                  <c:v>Уточненный план 2019 год</c:v>
                </c:pt>
                <c:pt idx="2">
                  <c:v>Исполнено  2019 год</c:v>
                </c:pt>
                <c:pt idx="4">
                  <c:v>2016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3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4.4137097875389296E-2"/>
                  <c:y val="-1.41469395454116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713320524569139E-3"/>
                  <c:y val="-2.35782325756864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408429927846337E-2"/>
                  <c:y val="-4.715832170511853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5560875226206804E-2"/>
                  <c:y val="-4.715646515137248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Исполнено 2018 год</c:v>
                </c:pt>
                <c:pt idx="1">
                  <c:v>Уточненный план 2019 год</c:v>
                </c:pt>
                <c:pt idx="2">
                  <c:v>Исполнено  2019 год</c:v>
                </c:pt>
                <c:pt idx="4">
                  <c:v>2016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gapWidth val="48"/>
        <c:overlap val="100"/>
        <c:axId val="99129984"/>
        <c:axId val="88084864"/>
      </c:barChart>
      <c:catAx>
        <c:axId val="99129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084864"/>
        <c:crosses val="autoZero"/>
        <c:auto val="1"/>
        <c:lblAlgn val="ctr"/>
        <c:lblOffset val="100"/>
      </c:catAx>
      <c:valAx>
        <c:axId val="8808486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#,##0" sourceLinked="0"/>
        <c:tickLblPos val="none"/>
        <c:crossAx val="99129984"/>
        <c:crosses val="autoZero"/>
        <c:crossBetween val="between"/>
      </c:valAx>
    </c:plotArea>
    <c:legend>
      <c:legendPos val="l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228758586210946"/>
          <c:y val="0.17663054225997588"/>
          <c:w val="0.27712414137892732"/>
          <c:h val="0.46231078587202196"/>
        </c:manualLayout>
      </c:layout>
      <c:txPr>
        <a:bodyPr/>
        <a:lstStyle/>
        <a:p>
          <a:pPr>
            <a:defRPr sz="1600" b="1" i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>
          <a:latin typeface="+mn-lt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2916666666666672E-2"/>
          <c:y val="3.437500000000001E-2"/>
          <c:w val="0.9541666666666665"/>
          <c:h val="0.73125000000000062"/>
        </c:manualLayout>
      </c:layout>
      <c:lineChart>
        <c:grouping val="standard"/>
        <c:marker val="1"/>
        <c:axId val="78954880"/>
        <c:axId val="78956416"/>
      </c:lineChart>
      <c:catAx>
        <c:axId val="78954880"/>
        <c:scaling>
          <c:orientation val="minMax"/>
        </c:scaling>
        <c:delete val="1"/>
        <c:axPos val="b"/>
        <c:numFmt formatCode="General" sourceLinked="1"/>
        <c:tickLblPos val="none"/>
        <c:crossAx val="78956416"/>
        <c:crosses val="autoZero"/>
        <c:auto val="1"/>
        <c:lblAlgn val="ctr"/>
        <c:lblOffset val="100"/>
      </c:catAx>
      <c:valAx>
        <c:axId val="7895641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tickLblPos val="none"/>
        <c:crossAx val="78954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7911116476485487E-2"/>
          <c:y val="9.2099347120263811E-2"/>
          <c:w val="0.91891292871990771"/>
          <c:h val="0.66592706783567801"/>
        </c:manualLayout>
      </c:layout>
      <c:barChart>
        <c:barDir val="col"/>
        <c:grouping val="percentStacked"/>
        <c:ser>
          <c:idx val="1"/>
          <c:order val="0"/>
          <c:tx>
            <c:strRef>
              <c:f>НМР!$C$20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НМР!$A$21:$A$23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НМР!$C$21:$C$23</c:f>
              <c:numCache>
                <c:formatCode>General</c:formatCode>
                <c:ptCount val="3"/>
                <c:pt idx="0">
                  <c:v>126.5</c:v>
                </c:pt>
                <c:pt idx="1">
                  <c:v>131.5</c:v>
                </c:pt>
                <c:pt idx="2">
                  <c:v>125.4</c:v>
                </c:pt>
              </c:numCache>
            </c:numRef>
          </c:val>
        </c:ser>
        <c:ser>
          <c:idx val="0"/>
          <c:order val="1"/>
          <c:tx>
            <c:strRef>
              <c:f>НМР!$B$20</c:f>
              <c:strCache>
                <c:ptCount val="1"/>
                <c:pt idx="0">
                  <c:v>норматив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НМР!$A$21:$A$23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НМР!$B$21:$B$23</c:f>
              <c:numCache>
                <c:formatCode>General</c:formatCode>
                <c:ptCount val="3"/>
                <c:pt idx="0">
                  <c:v>58.8</c:v>
                </c:pt>
                <c:pt idx="1">
                  <c:v>107.1</c:v>
                </c:pt>
                <c:pt idx="2">
                  <c:v>102.1</c:v>
                </c:pt>
              </c:numCache>
            </c:numRef>
          </c:val>
        </c:ser>
        <c:gapWidth val="110"/>
        <c:overlap val="100"/>
        <c:axId val="79641216"/>
        <c:axId val="79655296"/>
      </c:barChart>
      <c:catAx>
        <c:axId val="79641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655296"/>
        <c:crosses val="autoZero"/>
        <c:auto val="1"/>
        <c:lblAlgn val="ctr"/>
        <c:lblOffset val="100"/>
      </c:catAx>
      <c:valAx>
        <c:axId val="79655296"/>
        <c:scaling>
          <c:orientation val="minMax"/>
        </c:scaling>
        <c:delete val="1"/>
        <c:axPos val="l"/>
        <c:numFmt formatCode="0%" sourceLinked="1"/>
        <c:tickLblPos val="none"/>
        <c:crossAx val="7964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782300392068625"/>
          <c:y val="0.89349886352099261"/>
          <c:w val="0.64053253017337164"/>
          <c:h val="0.10650106202805258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cat>
            <c:strRef>
              <c:f>НМР!$A$39:$A$41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НМР!$B$39:$B$41</c:f>
              <c:numCache>
                <c:formatCode>General</c:formatCode>
                <c:ptCount val="3"/>
                <c:pt idx="0">
                  <c:v>18.2</c:v>
                </c:pt>
                <c:pt idx="1">
                  <c:v>18.5</c:v>
                </c:pt>
                <c:pt idx="2">
                  <c:v>19</c:v>
                </c:pt>
              </c:numCache>
            </c:numRef>
          </c:val>
        </c:ser>
        <c:gapWidth val="80"/>
        <c:axId val="79666560"/>
        <c:axId val="79676544"/>
      </c:barChart>
      <c:catAx>
        <c:axId val="79666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676544"/>
        <c:crosses val="autoZero"/>
        <c:auto val="1"/>
        <c:lblAlgn val="ctr"/>
        <c:lblOffset val="100"/>
      </c:catAx>
      <c:valAx>
        <c:axId val="79676544"/>
        <c:scaling>
          <c:orientation val="minMax"/>
        </c:scaling>
        <c:delete val="1"/>
        <c:axPos val="l"/>
        <c:numFmt formatCode="General" sourceLinked="1"/>
        <c:tickLblPos val="none"/>
        <c:crossAx val="7966656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66CCFF"/>
            </a:solidFill>
          </c:spPr>
          <c:cat>
            <c:strRef>
              <c:f>НМР!$A$52:$A$54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НМР!$B$52:$B$54</c:f>
              <c:numCache>
                <c:formatCode>General</c:formatCode>
                <c:ptCount val="3"/>
                <c:pt idx="0">
                  <c:v>6.3</c:v>
                </c:pt>
                <c:pt idx="1">
                  <c:v>7.2</c:v>
                </c:pt>
                <c:pt idx="2">
                  <c:v>7.2</c:v>
                </c:pt>
              </c:numCache>
            </c:numRef>
          </c:val>
        </c:ser>
        <c:gapWidth val="92"/>
        <c:axId val="79593472"/>
        <c:axId val="79595008"/>
      </c:barChart>
      <c:catAx>
        <c:axId val="79593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95008"/>
        <c:crosses val="autoZero"/>
        <c:auto val="1"/>
        <c:lblAlgn val="ctr"/>
        <c:lblOffset val="100"/>
      </c:catAx>
      <c:valAx>
        <c:axId val="79595008"/>
        <c:scaling>
          <c:orientation val="minMax"/>
        </c:scaling>
        <c:delete val="1"/>
        <c:axPos val="l"/>
        <c:numFmt formatCode="General" sourceLinked="1"/>
        <c:tickLblPos val="none"/>
        <c:crossAx val="79593472"/>
        <c:crosses val="autoZero"/>
        <c:crossBetween val="between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0400461793780223E-2"/>
          <c:y val="6.5278116551109905E-2"/>
          <c:w val="0.89919907641244023"/>
          <c:h val="0.6213476730243917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477F3"/>
            </a:solidFill>
          </c:spPr>
          <c:cat>
            <c:strRef>
              <c:f>НМР!$A$69:$A$71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НМР!$B$69:$B$71</c:f>
              <c:numCache>
                <c:formatCode>General</c:formatCode>
                <c:ptCount val="3"/>
                <c:pt idx="0">
                  <c:v>11.1</c:v>
                </c:pt>
                <c:pt idx="1">
                  <c:v>12.1</c:v>
                </c:pt>
                <c:pt idx="2">
                  <c:v>11.9</c:v>
                </c:pt>
              </c:numCache>
            </c:numRef>
          </c:val>
        </c:ser>
        <c:gapWidth val="92"/>
        <c:axId val="79917440"/>
        <c:axId val="79918976"/>
      </c:barChart>
      <c:catAx>
        <c:axId val="79917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918976"/>
        <c:crosses val="autoZero"/>
        <c:auto val="1"/>
        <c:lblAlgn val="ctr"/>
        <c:lblOffset val="100"/>
      </c:catAx>
      <c:valAx>
        <c:axId val="79918976"/>
        <c:scaling>
          <c:orientation val="minMax"/>
        </c:scaling>
        <c:delete val="1"/>
        <c:axPos val="l"/>
        <c:numFmt formatCode="General" sourceLinked="1"/>
        <c:tickLblPos val="none"/>
        <c:crossAx val="7991744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НМР!$B$84</c:f>
              <c:strCache>
                <c:ptCount val="1"/>
                <c:pt idx="0">
                  <c:v>Прочие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НМР!$A$85:$A$87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НМР!$B$85:$B$87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НМР!$C$84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НМР!$A$85:$A$87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НМР!$C$85:$C$87</c:f>
              <c:numCache>
                <c:formatCode>General</c:formatCode>
                <c:ptCount val="3"/>
                <c:pt idx="0">
                  <c:v>4.5</c:v>
                </c:pt>
                <c:pt idx="1">
                  <c:v>3.3</c:v>
                </c:pt>
                <c:pt idx="2">
                  <c:v>5.8</c:v>
                </c:pt>
              </c:numCache>
            </c:numRef>
          </c:val>
        </c:ser>
        <c:ser>
          <c:idx val="2"/>
          <c:order val="2"/>
          <c:tx>
            <c:strRef>
              <c:f>НМР!$D$84</c:f>
              <c:strCache>
                <c:ptCount val="1"/>
                <c:pt idx="0">
                  <c:v>Доходы от продажи матеральных активов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НМР!$A$85:$A$87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НМР!$D$85:$D$87</c:f>
              <c:numCache>
                <c:formatCode>General</c:formatCode>
                <c:ptCount val="3"/>
                <c:pt idx="0">
                  <c:v>2.5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</c:ser>
        <c:ser>
          <c:idx val="3"/>
          <c:order val="3"/>
          <c:tx>
            <c:strRef>
              <c:f>НМР!$E$84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НМР!$A$85:$A$87</c:f>
              <c:strCache>
                <c:ptCount val="3"/>
                <c:pt idx="0">
                  <c:v>факт 2018</c:v>
                </c:pt>
                <c:pt idx="1">
                  <c:v>план 2019</c:v>
                </c:pt>
                <c:pt idx="2">
                  <c:v>факт 2019</c:v>
                </c:pt>
              </c:strCache>
            </c:strRef>
          </c:cat>
          <c:val>
            <c:numRef>
              <c:f>НМР!$E$85:$E$87</c:f>
              <c:numCache>
                <c:formatCode>General</c:formatCode>
                <c:ptCount val="3"/>
                <c:pt idx="0">
                  <c:v>7.5</c:v>
                </c:pt>
                <c:pt idx="1">
                  <c:v>7.5</c:v>
                </c:pt>
                <c:pt idx="2">
                  <c:v>7.5</c:v>
                </c:pt>
              </c:numCache>
            </c:numRef>
          </c:val>
        </c:ser>
        <c:gapWidth val="201"/>
        <c:shape val="box"/>
        <c:axId val="72900608"/>
        <c:axId val="72902144"/>
        <c:axId val="0"/>
      </c:bar3DChart>
      <c:catAx>
        <c:axId val="72900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902144"/>
        <c:crosses val="autoZero"/>
        <c:auto val="1"/>
        <c:lblAlgn val="ctr"/>
        <c:lblOffset val="100"/>
      </c:catAx>
      <c:valAx>
        <c:axId val="72902144"/>
        <c:scaling>
          <c:orientation val="minMax"/>
        </c:scaling>
        <c:delete val="1"/>
        <c:axPos val="l"/>
        <c:numFmt formatCode="General" sourceLinked="1"/>
        <c:tickLblPos val="none"/>
        <c:crossAx val="7290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04039263127255"/>
          <c:y val="0.20150214790949164"/>
          <c:w val="0.32256472531858643"/>
          <c:h val="0.68187284746139365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plotArea>
      <c:layout>
        <c:manualLayout>
          <c:layoutTarget val="inner"/>
          <c:xMode val="edge"/>
          <c:yMode val="edge"/>
          <c:x val="0.55059496504522965"/>
          <c:y val="0.23178591267636944"/>
          <c:w val="0.32012316091862847"/>
          <c:h val="0.83865006583354562"/>
        </c:manualLayout>
      </c:layout>
      <c:doughnutChart>
        <c:varyColors val="1"/>
        <c:ser>
          <c:idx val="0"/>
          <c:order val="0"/>
          <c:dPt>
            <c:idx val="0"/>
            <c:spPr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</c:dPt>
          <c:cat>
            <c:strRef>
              <c:f>НМР!$A$103:$A$104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НМР!$B$103:$B$104</c:f>
              <c:numCache>
                <c:formatCode>General</c:formatCode>
                <c:ptCount val="2"/>
                <c:pt idx="0">
                  <c:v>271.7</c:v>
                </c:pt>
                <c:pt idx="1">
                  <c:v>16.7</c:v>
                </c:pt>
              </c:numCache>
            </c:numRef>
          </c:val>
        </c:ser>
        <c:firstSliceAng val="0"/>
        <c:holeSize val="50"/>
      </c:doughnutChart>
    </c:plotArea>
    <c:legend>
      <c:legendPos val="l"/>
      <c:layout>
        <c:manualLayout>
          <c:xMode val="edge"/>
          <c:yMode val="edge"/>
          <c:x val="9.445581696596371E-2"/>
          <c:y val="0.16090267748027998"/>
          <c:w val="0.48500292896748892"/>
          <c:h val="0.4769814465059438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0.46218</cdr:x>
      <cdr:y>0.48957</cdr:y>
    </cdr:from>
    <cdr:to>
      <cdr:x>0.58824</cdr:x>
      <cdr:y>0.54463</cdr:y>
    </cdr:to>
    <cdr:sp macro="" textlink="">
      <cdr:nvSpPr>
        <cdr:cNvPr id="4" name="TextBox 29"/>
        <cdr:cNvSpPr txBox="1"/>
      </cdr:nvSpPr>
      <cdr:spPr>
        <a:xfrm xmlns:a="http://schemas.openxmlformats.org/drawingml/2006/main">
          <a:off x="3960440" y="2736304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0.09692</cdr:x>
      <cdr:y>0.16614</cdr:y>
    </cdr:from>
    <cdr:to>
      <cdr:x>0.32885</cdr:x>
      <cdr:y>0.24886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830466" y="916724"/>
          <a:ext cx="1987397" cy="456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0.58431</cdr:x>
      <cdr:y>0.07479</cdr:y>
    </cdr:from>
    <cdr:to>
      <cdr:x>0.68515</cdr:x>
      <cdr:y>0.13591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5006930" y="412668"/>
          <a:ext cx="864093" cy="33724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1208,3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0.48659</cdr:x>
      <cdr:y>0.07936</cdr:y>
    </cdr:from>
    <cdr:to>
      <cdr:x>0.56722</cdr:x>
      <cdr:y>0.14373</cdr:y>
    </cdr:to>
    <cdr:sp macro="" textlink="">
      <cdr:nvSpPr>
        <cdr:cNvPr id="10" name="TextBox 9"/>
        <cdr:cNvSpPr txBox="1"/>
      </cdr:nvSpPr>
      <cdr:spPr>
        <a:xfrm xmlns:a="http://schemas.openxmlformats.org/drawingml/2006/main" flipH="1">
          <a:off x="4169538" y="437893"/>
          <a:ext cx="690941" cy="355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92 %</a:t>
          </a: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0.34902</cdr:x>
      <cdr:y>0.03564</cdr:y>
    </cdr:from>
    <cdr:to>
      <cdr:x>0.45826</cdr:x>
      <cdr:y>0.09954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990706" y="196644"/>
          <a:ext cx="936072" cy="35258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1319,4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0.4752</cdr:x>
      <cdr:y>0.11652</cdr:y>
    </cdr:from>
    <cdr:to>
      <cdr:x>0.5591</cdr:x>
      <cdr:y>0.15309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>
          <a:off x="4071967" y="642935"/>
          <a:ext cx="718940" cy="20178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0.2521</cdr:x>
      <cdr:y>0.03915</cdr:y>
    </cdr:from>
    <cdr:to>
      <cdr:x>0.36134</cdr:x>
      <cdr:y>0.14222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160240" y="216024"/>
          <a:ext cx="936072" cy="568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0.48746</cdr:x>
      <cdr:y>0.27188</cdr:y>
    </cdr:from>
    <cdr:to>
      <cdr:x>0.54582</cdr:x>
      <cdr:y>0.323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77034" y="151957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0.47912</cdr:x>
      <cdr:y>0.27188</cdr:y>
    </cdr:from>
    <cdr:to>
      <cdr:x>0.54582</cdr:x>
      <cdr:y>0.33578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105596" y="1519578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0.07896</cdr:x>
      <cdr:y>0.8364</cdr:y>
    </cdr:from>
    <cdr:to>
      <cdr:x>0.24569</cdr:x>
      <cdr:y>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76572" y="4674839"/>
          <a:ext cx="14287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0.05002</cdr:x>
      <cdr:y>0.8364</cdr:y>
    </cdr:from>
    <cdr:to>
      <cdr:x>0.24177</cdr:x>
      <cdr:y>1</cdr:y>
    </cdr:to>
    <cdr:sp macro="" textlink="">
      <cdr:nvSpPr>
        <cdr:cNvPr id="18" name="Овал 17"/>
        <cdr:cNvSpPr/>
      </cdr:nvSpPr>
      <cdr:spPr>
        <a:xfrm xmlns:a="http://schemas.openxmlformats.org/drawingml/2006/main">
          <a:off x="428619" y="4615089"/>
          <a:ext cx="1643083" cy="9027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ПРОФИЦИТ</a:t>
          </a:r>
        </a:p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96,6 МЛН.РУБ.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0.29412</cdr:x>
      <cdr:y>0.8364</cdr:y>
    </cdr:from>
    <cdr:to>
      <cdr:x>0.49187</cdr:x>
      <cdr:y>1</cdr:y>
    </cdr:to>
    <cdr:sp macro="" textlink="">
      <cdr:nvSpPr>
        <cdr:cNvPr id="19" name="Овал 18"/>
        <cdr:cNvSpPr/>
      </cdr:nvSpPr>
      <cdr:spPr>
        <a:xfrm xmlns:a="http://schemas.openxmlformats.org/drawingml/2006/main">
          <a:off x="2520280" y="4615089"/>
          <a:ext cx="1694530" cy="9027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ДЕФИЦИТ </a:t>
          </a:r>
        </a:p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-132,1 МЛН.РУБ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0.56691</cdr:x>
      <cdr:y>0.8364</cdr:y>
    </cdr:from>
    <cdr:to>
      <cdr:x>0.76699</cdr:x>
      <cdr:y>1</cdr:y>
    </cdr:to>
    <cdr:sp macro="" textlink="">
      <cdr:nvSpPr>
        <cdr:cNvPr id="20" name="Овал 19"/>
        <cdr:cNvSpPr/>
      </cdr:nvSpPr>
      <cdr:spPr>
        <a:xfrm xmlns:a="http://schemas.openxmlformats.org/drawingml/2006/main">
          <a:off x="4857825" y="4615089"/>
          <a:ext cx="1714471" cy="9027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ДЕФИЦИТ </a:t>
          </a:r>
        </a:p>
        <a:p xmlns:a="http://schemas.openxmlformats.org/drawingml/2006/main">
          <a:pPr algn="ctr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- 49,4 МЛН.РУБ.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0.07895</cdr:x>
      <cdr:y>0.34125</cdr:y>
    </cdr:from>
    <cdr:to>
      <cdr:x>0.32004</cdr:x>
      <cdr:y>0.45499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936104"/>
          <a:ext cx="659703" cy="3120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66CCFF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rPr>
            <a:t>6,3</a:t>
          </a:r>
          <a:endParaRPr lang="ru-RU" sz="1600" b="1" i="1" dirty="0">
            <a:solidFill>
              <a:srgbClr val="66CC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0.58442</cdr:x>
      <cdr:y>0.85526</cdr:y>
    </cdr:from>
    <cdr:to>
      <cdr:x>1</cdr:x>
      <cdr:y>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240360" y="4680520"/>
          <a:ext cx="2304256" cy="792088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Остаток    </a:t>
          </a:r>
          <a:r>
            <a:rPr lang="ru-RU" sz="1800" b="1" dirty="0" smtClean="0"/>
            <a:t>16,1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0.10959</cdr:x>
      <cdr:y>0.38158</cdr:y>
    </cdr:from>
    <cdr:to>
      <cdr:x>0.21918</cdr:x>
      <cdr:y>0.43421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6064" y="208823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99,4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0.43836</cdr:x>
      <cdr:y>0.36842</cdr:y>
    </cdr:from>
    <cdr:to>
      <cdr:x>0.54795</cdr:x>
      <cdr:y>0.43421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04256" y="201622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96,8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0.12329</cdr:x>
      <cdr:y>0.69737</cdr:y>
    </cdr:from>
    <cdr:to>
      <cdr:x>0.23377</cdr:x>
      <cdr:y>0.76316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3596" y="3816433"/>
          <a:ext cx="612548" cy="360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18,8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0.43836</cdr:x>
      <cdr:y>0.69737</cdr:y>
    </cdr:from>
    <cdr:to>
      <cdr:x>0.56164</cdr:x>
      <cdr:y>0.76316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04256" y="381642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16,9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0.02597</cdr:x>
      <cdr:y>0.65789</cdr:y>
    </cdr:from>
    <cdr:to>
      <cdr:x>0.12987</cdr:x>
      <cdr:y>0.71053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4016" y="360040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0,4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0.1039</cdr:x>
      <cdr:y>0.05263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0" y="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0.36364</cdr:x>
      <cdr:y>0.65789</cdr:y>
    </cdr:from>
    <cdr:to>
      <cdr:x>0.46753</cdr:x>
      <cdr:y>0.71053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016224" y="360040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dirty="0" smtClean="0"/>
            <a:t>0,4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0.31111</cdr:x>
      <cdr:y>0.39744</cdr:y>
    </cdr:from>
    <cdr:to>
      <cdr:x>0.75523</cdr:x>
      <cdr:y>0.55128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2232248"/>
          <a:ext cx="1439105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0.41667</cdr:x>
      <cdr:y>0.39744</cdr:y>
    </cdr:from>
    <cdr:to>
      <cdr:x>0.77778</cdr:x>
      <cdr:y>0.53846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80120" y="2232248"/>
          <a:ext cx="93610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0.52778</cdr:x>
      <cdr:y>0.44872</cdr:y>
    </cdr:from>
    <cdr:to>
      <cdr:x>0.97561</cdr:x>
      <cdr:y>0.64998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58180" y="2520280"/>
          <a:ext cx="1322140" cy="1130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0.22222</cdr:x>
      <cdr:y>0.17949</cdr:y>
    </cdr:from>
    <cdr:to>
      <cdr:x>0.57496</cdr:x>
      <cdr:y>0.34229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6064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0.41667</cdr:x>
      <cdr:y>0.42308</cdr:y>
    </cdr:from>
    <cdr:to>
      <cdr:x>0.77778</cdr:x>
      <cdr:y>0.53846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80120" y="2376264"/>
          <a:ext cx="93610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Факт 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121,5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E9F02-52DC-45D2-9D96-CE15D3FBCB57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5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BE6F4-6B06-4D52-83DA-2C445DD4FA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327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9842-43F5-464D-9BE1-BD592D902A5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ru-RU" sz="1200" baseline="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50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ru-RU" sz="1200" baseline="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0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53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0663" y="66675"/>
            <a:ext cx="6432550" cy="48244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29947" y="4891311"/>
            <a:ext cx="6393745" cy="4680520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7450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1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098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BE6F4-6B06-4D52-83DA-2C445DD4FA4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ABADD-B4D8-4B29-90D5-C67F935E7BA4}" type="datetime1">
              <a:rPr lang="ru-RU" smtClean="0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0B24F-4024-4D58-9861-B18A48B07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3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10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857224" y="332657"/>
            <a:ext cx="7643866" cy="49552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328E48"/>
                </a:solidFill>
                <a:cs typeface="Times New Roman" pitchFamily="18" charset="0"/>
              </a:rPr>
              <a:t>Отчет </a:t>
            </a:r>
          </a:p>
          <a:p>
            <a:pPr algn="ctr"/>
            <a:r>
              <a:rPr lang="ru-RU" sz="4400" b="1" dirty="0" smtClean="0">
                <a:solidFill>
                  <a:srgbClr val="328E48"/>
                </a:solidFill>
                <a:cs typeface="Times New Roman" pitchFamily="18" charset="0"/>
              </a:rPr>
              <a:t>об исполнении бюджета Нытвенского муниципального района (районного бюджета)                       за 2019 </a:t>
            </a:r>
            <a:r>
              <a:rPr lang="ru-RU" sz="4400" b="1" dirty="0">
                <a:solidFill>
                  <a:srgbClr val="328E48"/>
                </a:solidFill>
                <a:cs typeface="Times New Roman" pitchFamily="18" charset="0"/>
              </a:rPr>
              <a:t>год</a:t>
            </a:r>
          </a:p>
          <a:p>
            <a:pPr algn="ctr"/>
            <a:endParaRPr lang="ru-RU" sz="2600" dirty="0">
              <a:latin typeface="Tahoma" pitchFamily="34" charset="0"/>
            </a:endParaRPr>
          </a:p>
          <a:p>
            <a:pPr algn="ctr"/>
            <a:endParaRPr lang="ru-RU" sz="2600" dirty="0">
              <a:latin typeface="Tahoma" pitchFamily="34" charset="0"/>
            </a:endParaRP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333375"/>
            <a:ext cx="863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sz="16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827584" y="5445224"/>
            <a:ext cx="78878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–начальник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финансового управления администрации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Нытвенского муниципального района Н.А.Иванив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5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6858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Рисунок 101" descr="Fotolia_37480262_Subscription_XXL.jpg"/>
          <p:cNvPicPr>
            <a:picLocks noChangeAspect="1"/>
          </p:cNvPicPr>
          <p:nvPr/>
        </p:nvPicPr>
        <p:blipFill>
          <a:blip r:embed="rId3" cstate="print"/>
          <a:srcRect r="10634"/>
          <a:stretch>
            <a:fillRect/>
          </a:stretch>
        </p:blipFill>
        <p:spPr>
          <a:xfrm>
            <a:off x="7524328" y="980728"/>
            <a:ext cx="1512168" cy="1731823"/>
          </a:xfrm>
          <a:prstGeom prst="rect">
            <a:avLst/>
          </a:prstGeom>
        </p:spPr>
      </p:pic>
      <p:pic>
        <p:nvPicPr>
          <p:cNvPr id="95" name="Рисунок 94" descr="67e2ad80fc6a602e26e654b98dfd58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179085">
            <a:off x="4042119" y="4722977"/>
            <a:ext cx="1321519" cy="1224136"/>
          </a:xfrm>
          <a:prstGeom prst="rect">
            <a:avLst/>
          </a:prstGeom>
        </p:spPr>
      </p:pic>
      <p:cxnSp>
        <p:nvCxnSpPr>
          <p:cNvPr id="52" name="Прямая со стрелкой 51"/>
          <p:cNvCxnSpPr/>
          <p:nvPr/>
        </p:nvCxnSpPr>
        <p:spPr>
          <a:xfrm flipH="1" flipV="1">
            <a:off x="6444208" y="4005064"/>
            <a:ext cx="288032" cy="72008"/>
          </a:xfrm>
          <a:prstGeom prst="straightConnector1">
            <a:avLst/>
          </a:prstGeom>
          <a:ln w="12700"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2771800" y="4581128"/>
            <a:ext cx="576064" cy="648072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632848" cy="50405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РАСХОДЫ НА РЕАЛИЗАЦИЮ МУНИЦИПАЛЬНЫХ ПРОГРАММ, ПРИОРИТЕТНЫХ МУНИЦИПАЛЬНЫХ ПРОЕКТОВ, ИНВЕСТИЦИОННЫХ ПРОЕКТОВ НЫТВЕНСКОГО МУНИЦИПАЛЬНОГО РАЙОНА И ОБЪЕКТЫ РАЗВИТИЯ</a:t>
            </a:r>
            <a:endParaRPr lang="ru-RU" sz="1800" b="1" dirty="0">
              <a:solidFill>
                <a:srgbClr val="328E4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15816" y="2924944"/>
            <a:ext cx="3456384" cy="1800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03848" y="3284984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План – 38,9 млн.рублей</a:t>
            </a:r>
          </a:p>
          <a:p>
            <a:pPr algn="ctr"/>
            <a:r>
              <a:rPr lang="ru-RU" b="1" dirty="0" smtClean="0"/>
              <a:t>Факт – 32,0 млн.рублей</a:t>
            </a:r>
          </a:p>
          <a:p>
            <a:pPr algn="ctr"/>
            <a:r>
              <a:rPr lang="ru-RU" b="1" smtClean="0"/>
              <a:t>Исполнение – 82,1 </a:t>
            </a:r>
            <a:r>
              <a:rPr lang="ru-RU" b="1" dirty="0" smtClean="0"/>
              <a:t>%</a:t>
            </a:r>
          </a:p>
          <a:p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1628800"/>
            <a:ext cx="1728192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состояние объектов культуры</a:t>
            </a:r>
          </a:p>
          <a:p>
            <a:pPr algn="ctr"/>
            <a:r>
              <a:rPr lang="ru-RU" sz="1400" b="1" dirty="0" smtClean="0"/>
              <a:t>1,3 млн.рублей (100%)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1196752"/>
            <a:ext cx="2016224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состояние муниципальных образовательных учреждений</a:t>
            </a:r>
          </a:p>
          <a:p>
            <a:pPr algn="ctr"/>
            <a:r>
              <a:rPr lang="ru-RU" sz="1400" b="1" dirty="0" smtClean="0"/>
              <a:t>21,4 млн.рублей (100%)</a:t>
            </a:r>
            <a:endParaRPr lang="ru-RU" sz="1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763688" y="3573016"/>
            <a:ext cx="1152128" cy="144016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528" y="3212976"/>
            <a:ext cx="1368152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объектов физкультуры</a:t>
            </a:r>
          </a:p>
          <a:p>
            <a:pPr algn="ctr"/>
            <a:r>
              <a:rPr lang="ru-RU" sz="1400" b="1" dirty="0" smtClean="0"/>
              <a:t>2,7 млн.рублей (100%)</a:t>
            </a:r>
            <a:endParaRPr lang="ru-R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763688" y="5301208"/>
            <a:ext cx="1872208" cy="116955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Реконструкция сетей водоснабжения в д.Нижняя Гаревая </a:t>
            </a:r>
          </a:p>
          <a:p>
            <a:pPr algn="ctr"/>
            <a:r>
              <a:rPr lang="ru-RU" sz="1400" b="1" dirty="0" smtClean="0"/>
              <a:t>0,8 млн.рублей </a:t>
            </a:r>
          </a:p>
          <a:p>
            <a:pPr algn="ctr"/>
            <a:r>
              <a:rPr lang="ru-RU" sz="1400" b="1" dirty="0" smtClean="0"/>
              <a:t>(0%)</a:t>
            </a:r>
            <a:endParaRPr lang="ru-RU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40152" y="5661248"/>
            <a:ext cx="1728192" cy="95410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0" indent="-342900"/>
            <a:r>
              <a:rPr lang="ru-RU" altLang="ru-RU" sz="1400" dirty="0" smtClean="0">
                <a:cs typeface="Times New Roman" pitchFamily="18" charset="0"/>
              </a:rPr>
              <a:t>Нераспределенный резерв </a:t>
            </a:r>
          </a:p>
          <a:p>
            <a:pPr algn="ctr"/>
            <a:r>
              <a:rPr lang="ru-RU" sz="1400" b="1" dirty="0" smtClean="0">
                <a:cs typeface="Times New Roman" pitchFamily="18" charset="0"/>
              </a:rPr>
              <a:t>0,5 млн.рублей 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b="1" dirty="0" smtClean="0"/>
              <a:t>(95,1 %)</a:t>
            </a:r>
            <a:endParaRPr lang="ru-RU" sz="1400" b="1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3131840" y="2564904"/>
            <a:ext cx="432048" cy="360040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5580112" y="2708920"/>
            <a:ext cx="432048" cy="288032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4716016" y="2636912"/>
            <a:ext cx="0" cy="216024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65" descr="nytvenskii_rayon_c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0"/>
            <a:ext cx="6858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6084168" y="1700808"/>
            <a:ext cx="1800200" cy="160043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Приведение в нормативное состояние объектов поселенческого уровня</a:t>
            </a:r>
          </a:p>
          <a:p>
            <a:pPr algn="ctr"/>
            <a:r>
              <a:rPr lang="ru-RU" sz="1400" b="1" dirty="0" smtClean="0"/>
              <a:t>5,9 млн.рублей (100%)</a:t>
            </a:r>
            <a:endParaRPr lang="ru-RU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804248" y="3717032"/>
            <a:ext cx="1800200" cy="13849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0" indent="-342900"/>
            <a:r>
              <a:rPr lang="ru-RU" altLang="ru-RU" sz="1400" dirty="0" smtClean="0">
                <a:cs typeface="Times New Roman" pitchFamily="18" charset="0"/>
              </a:rPr>
              <a:t>Капитальный ремонт кровли здания МБУ «ДК и С» п.Уральский </a:t>
            </a:r>
          </a:p>
          <a:p>
            <a:pPr algn="ctr"/>
            <a:r>
              <a:rPr lang="ru-RU" sz="1400" b="1" dirty="0" smtClean="0">
                <a:cs typeface="Times New Roman" pitchFamily="18" charset="0"/>
              </a:rPr>
              <a:t>6,3 млн.рублей 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b="1" dirty="0" smtClean="0"/>
              <a:t>(95,1 %)</a:t>
            </a:r>
            <a:endParaRPr lang="ru-RU" sz="1400" b="1" dirty="0"/>
          </a:p>
        </p:txBody>
      </p:sp>
      <p:cxnSp>
        <p:nvCxnSpPr>
          <p:cNvPr id="66" name="Прямая со стрелкой 65"/>
          <p:cNvCxnSpPr>
            <a:stCxn id="31" idx="0"/>
          </p:cNvCxnSpPr>
          <p:nvPr/>
        </p:nvCxnSpPr>
        <p:spPr>
          <a:xfrm flipH="1" flipV="1">
            <a:off x="5796136" y="4725144"/>
            <a:ext cx="1008112" cy="936104"/>
          </a:xfrm>
          <a:prstGeom prst="straightConnector1">
            <a:avLst/>
          </a:prstGeom>
          <a:ln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Рисунок 90" descr="b119f1c6c4545ff018184679f5f08aba.jpg"/>
          <p:cNvPicPr>
            <a:picLocks noChangeAspect="1"/>
          </p:cNvPicPr>
          <p:nvPr/>
        </p:nvPicPr>
        <p:blipFill>
          <a:blip r:embed="rId6" cstate="print"/>
          <a:srcRect r="8290"/>
          <a:stretch>
            <a:fillRect/>
          </a:stretch>
        </p:blipFill>
        <p:spPr>
          <a:xfrm>
            <a:off x="0" y="1266249"/>
            <a:ext cx="1187624" cy="1618717"/>
          </a:xfrm>
          <a:prstGeom prst="rect">
            <a:avLst/>
          </a:prstGeom>
        </p:spPr>
      </p:pic>
      <p:pic>
        <p:nvPicPr>
          <p:cNvPr id="94" name="Рисунок 93" descr="29892335-Р”РѕР±С‹С‡Р°-Рё-РїРµСЂРµСЂР°Р±РѕС‚РєР°-РїСЂРёСЂРѕРґРЅРѕРіРѕ-РіР°Р·Р°-Р_Р»Р»СЋСЃС‚СЂР°С†РёСЏ-РЅР°-Р±Р.jpg"/>
          <p:cNvPicPr>
            <a:picLocks noChangeAspect="1"/>
          </p:cNvPicPr>
          <p:nvPr/>
        </p:nvPicPr>
        <p:blipFill>
          <a:blip r:embed="rId7" cstate="print"/>
          <a:srcRect l="25870" t="13048" r="26261"/>
          <a:stretch>
            <a:fillRect/>
          </a:stretch>
        </p:blipFill>
        <p:spPr>
          <a:xfrm>
            <a:off x="8339872" y="4509120"/>
            <a:ext cx="804128" cy="1692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1"/>
            <a:ext cx="6729429" cy="7143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328E48"/>
                </a:solidFill>
              </a:rPr>
              <a:t>Исполнение резервного фонда</a:t>
            </a:r>
            <a:endParaRPr lang="ru-RU" sz="2000" b="1" dirty="0">
              <a:solidFill>
                <a:srgbClr val="328E48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0B24F-4024-4D58-9861-B18A48B073E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5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3528" y="1785926"/>
            <a:ext cx="3034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/>
              <a:t>Утверждено 750,0 тыс.рублей</a:t>
            </a:r>
            <a:endParaRPr lang="ru-RU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789040"/>
            <a:ext cx="3819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/>
              <a:t>Направлено 7506,9 тыс.рублей</a:t>
            </a:r>
            <a:endParaRPr lang="ru-RU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4786322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/>
              <a:t>Невостребованный остаток 55,5 тыс.рублей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340768"/>
            <a:ext cx="4214842" cy="517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807,5 тыс. рублей </a:t>
            </a:r>
            <a:r>
              <a:rPr lang="ru-RU" dirty="0" smtClean="0"/>
              <a:t>-  материальная помощь в связи с пожаром (61 человек)</a:t>
            </a:r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329,2 тыс. рублей </a:t>
            </a:r>
            <a:r>
              <a:rPr lang="ru-RU" dirty="0" smtClean="0"/>
              <a:t>– мероприятия по устранению аварийного дома по ул. М.Горького, д. 20а</a:t>
            </a:r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4667,4 тыс. рублей </a:t>
            </a:r>
            <a:r>
              <a:rPr lang="ru-RU" dirty="0" smtClean="0"/>
              <a:t>– ПСД и капитальный ремонт жилого дома п.Уральский, ул.Набережная, 10</a:t>
            </a:r>
          </a:p>
          <a:p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365,4 тыс. рублей </a:t>
            </a:r>
            <a:r>
              <a:rPr lang="ru-RU" dirty="0" smtClean="0"/>
              <a:t>- обследование фундамента многоквартирного дома по адресу: г.Нытва, пр. Ленина, 48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87,1тыс.рублей</a:t>
            </a:r>
            <a:r>
              <a:rPr lang="ru-RU" dirty="0" smtClean="0"/>
              <a:t> - обеспечение топливом котельной с. </a:t>
            </a:r>
            <a:r>
              <a:rPr lang="ru-RU" dirty="0" err="1" smtClean="0"/>
              <a:t>Мокино</a:t>
            </a:r>
            <a:endParaRPr lang="ru-RU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307,3 тыс.рублей </a:t>
            </a:r>
            <a:r>
              <a:rPr lang="ru-RU" dirty="0" smtClean="0"/>
              <a:t>– Устранение аварийной ситуации. Ремонт скважины.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857488" y="342900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https://im0-tub-ru.yandex.net/i?id=2c960b8ff015baae94b50a8e4a98046c&amp;n=33&amp;w=150&amp;h=150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00430" y="1714488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fundam.su/oc-content/uploads/10/4432.jpg"/>
          <p:cNvPicPr/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00430" y="3357562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im0-tub-ru.yandex.net/i?id=e2b54f70b7a7c407331bf71481aaa7b2&amp;n=33&amp;w=150&amp;h=150"/>
          <p:cNvPicPr/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28992" y="4357694"/>
            <a:ext cx="10715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im0-tub-ru.yandex.net/i?id=9f00b4a9f5e620ceb10e2a9b872be67a&amp;n=33&amp;w=165&amp;h=15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2428868"/>
            <a:ext cx="928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51520" y="2780928"/>
            <a:ext cx="3819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/>
              <a:t>Уточненный план 7562,4 тыс.рублей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15202-blue-sky-and-the-r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225715889"/>
              </p:ext>
            </p:extLst>
          </p:nvPr>
        </p:nvGraphicFramePr>
        <p:xfrm>
          <a:off x="395536" y="980728"/>
          <a:ext cx="55446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27584" y="980728"/>
            <a:ext cx="864096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137,6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2276872"/>
            <a:ext cx="792088" cy="3600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1484784"/>
            <a:ext cx="792088" cy="432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121,5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39952" y="5517232"/>
            <a:ext cx="12241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b="1" dirty="0"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21055537">
            <a:off x="5018747" y="1273829"/>
            <a:ext cx="1917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>
              <a:solidFill>
                <a:srgbClr val="328E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71600" y="116632"/>
            <a:ext cx="7992888" cy="707886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</a:rPr>
              <a:t>Расходы дорожного фонда Нытвенского муниципального района за 2019 год, млн. рублей</a:t>
            </a:r>
            <a:endParaRPr lang="ru-RU" sz="2000" b="1" dirty="0">
              <a:solidFill>
                <a:srgbClr val="328E48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868144" y="404664"/>
          <a:ext cx="29523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65" descr="nytvenskii_rayon_co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0"/>
            <a:ext cx="6858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614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313"/>
            <a:ext cx="7872437" cy="114298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328E48"/>
                </a:solidFill>
                <a:latin typeface="+mn-lt"/>
              </a:rPr>
              <a:t>Остатки денежных средств</a:t>
            </a:r>
            <a:br>
              <a:rPr lang="ru-RU" sz="2000" b="1" dirty="0" smtClean="0">
                <a:solidFill>
                  <a:srgbClr val="328E48"/>
                </a:solidFill>
                <a:latin typeface="+mn-lt"/>
              </a:rPr>
            </a:br>
            <a:r>
              <a:rPr lang="ru-RU" sz="2000" b="1" dirty="0" smtClean="0">
                <a:solidFill>
                  <a:srgbClr val="328E48"/>
                </a:solidFill>
                <a:latin typeface="+mn-lt"/>
              </a:rPr>
              <a:t> на счете районного бюджета на 01.01.2020 года, млн.ру</a:t>
            </a:r>
            <a:r>
              <a:rPr lang="ru-RU" sz="2200" b="1" dirty="0" smtClean="0">
                <a:solidFill>
                  <a:srgbClr val="328E48"/>
                </a:solidFill>
                <a:latin typeface="Times New Roman" pitchFamily="18" charset="0"/>
              </a:rPr>
              <a:t>блей</a:t>
            </a:r>
            <a:endParaRPr lang="ru-RU" sz="2200" dirty="0">
              <a:solidFill>
                <a:srgbClr val="328E4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2143116"/>
            <a:ext cx="621510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FF"/>
                </a:solidFill>
              </a:rPr>
              <a:t>ВСЕГО                                                                      130,4</a:t>
            </a:r>
            <a:endParaRPr lang="ru-RU" sz="2000" b="1" dirty="0">
              <a:solidFill>
                <a:srgbClr val="00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2643182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66FF"/>
                </a:solidFill>
              </a:rPr>
              <a:t>Целевые (краевые средства)                            76,7</a:t>
            </a:r>
            <a:endParaRPr lang="ru-RU" sz="2000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143248"/>
            <a:ext cx="607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66FF"/>
                </a:solidFill>
              </a:rPr>
              <a:t>Целевые (местные средства)                            23,9</a:t>
            </a:r>
            <a:endParaRPr lang="ru-RU" sz="2000" dirty="0">
              <a:solidFill>
                <a:srgbClr val="00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4000504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66FF"/>
                </a:solidFill>
              </a:rPr>
              <a:t>Дефицит плановый                                              29,2 </a:t>
            </a:r>
            <a:endParaRPr lang="ru-RU" sz="2000" dirty="0">
              <a:solidFill>
                <a:srgbClr val="0066FF"/>
              </a:solidFill>
            </a:endParaRPr>
          </a:p>
        </p:txBody>
      </p:sp>
      <p:pic>
        <p:nvPicPr>
          <p:cNvPr id="12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28860" y="357187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66FF"/>
                </a:solidFill>
              </a:rPr>
              <a:t>Целевые (безвозмездные поступления)                0,6            </a:t>
            </a:r>
            <a:endParaRPr lang="ru-RU" dirty="0">
              <a:solidFill>
                <a:srgbClr val="0066FF"/>
              </a:solidFill>
            </a:endParaRPr>
          </a:p>
        </p:txBody>
      </p:sp>
      <p:sp>
        <p:nvSpPr>
          <p:cNvPr id="48132" name="AutoShape 4" descr="https://png.pngtree.com/element_origin_min_pic/17/09/08/bcf6aab7145b2aad0e23af105df83a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7430"/>
            <a:ext cx="242886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5154612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154897" y="2287719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21272" y="2308257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3568" y="2060848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90624" y="2083773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1963" y="188640"/>
            <a:ext cx="8600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Доходы бюджета Нытвенского муниципального района за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 2019 год, млн. рублей</a:t>
            </a:r>
            <a:endParaRPr lang="ru-RU" sz="2000" b="1" dirty="0">
              <a:solidFill>
                <a:srgbClr val="328E48"/>
              </a:solidFill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59632" y="1628800"/>
            <a:ext cx="936104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1359,4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64807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/>
          <p:nvPr/>
        </p:nvGraphicFramePr>
        <p:xfrm>
          <a:off x="755576" y="1340768"/>
          <a:ext cx="78488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/>
          <p:cNvSpPr txBox="1"/>
          <p:nvPr/>
        </p:nvSpPr>
        <p:spPr>
          <a:xfrm rot="522101">
            <a:off x="2506858" y="1055016"/>
            <a:ext cx="1968606" cy="45502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15,0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(- 200,5)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2915816" y="2060848"/>
            <a:ext cx="936072" cy="36005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1187,3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ая со стрелкой 12"/>
          <p:cNvSpPr/>
          <p:nvPr/>
        </p:nvSpPr>
        <p:spPr>
          <a:xfrm>
            <a:off x="1475656" y="1124744"/>
            <a:ext cx="3744416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995936" y="2060848"/>
            <a:ext cx="1152181" cy="432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97,6%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292080" y="2132856"/>
            <a:ext cx="864093" cy="34161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1158,9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ая со стрелкой 15"/>
          <p:cNvSpPr/>
          <p:nvPr/>
        </p:nvSpPr>
        <p:spPr>
          <a:xfrm>
            <a:off x="4139952" y="2852936"/>
            <a:ext cx="648072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Прямая со стрелкой 19"/>
          <p:cNvSpPr/>
          <p:nvPr/>
        </p:nvSpPr>
        <p:spPr>
          <a:xfrm>
            <a:off x="4139952" y="4149080"/>
            <a:ext cx="648072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139952" y="321297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97,1%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7944" y="458112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97,8%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2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787365687"/>
              </p:ext>
            </p:extLst>
          </p:nvPr>
        </p:nvGraphicFramePr>
        <p:xfrm>
          <a:off x="179512" y="1484784"/>
          <a:ext cx="8568952" cy="5085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54897" y="2287719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21272" y="2308257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3568" y="2060848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90624" y="2083773"/>
            <a:ext cx="743598" cy="216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285852" y="188640"/>
            <a:ext cx="72866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Расходы бюджета Нытвенского муниципального района за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 2019 год, млн. рублей</a:t>
            </a:r>
            <a:endParaRPr lang="ru-RU" sz="2000" b="1" dirty="0">
              <a:solidFill>
                <a:srgbClr val="328E48"/>
              </a:solidFill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7624" y="1484784"/>
            <a:ext cx="93610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1262,8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52"/>
            <a:ext cx="714380" cy="119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ая со стрелкой 9"/>
          <p:cNvSpPr/>
          <p:nvPr/>
        </p:nvSpPr>
        <p:spPr>
          <a:xfrm>
            <a:off x="1763688" y="1124744"/>
            <a:ext cx="3816424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1"/>
          <p:cNvSpPr txBox="1"/>
          <p:nvPr/>
        </p:nvSpPr>
        <p:spPr>
          <a:xfrm rot="499576">
            <a:off x="2279237" y="1039312"/>
            <a:ext cx="2824669" cy="36433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4,3 % (- 54,5 млн. рублей)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2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0"/>
            <a:ext cx="8203286" cy="939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Налоговые доходы в бюджет 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latin typeface="Times New Roman" pitchFamily="18" charset="0"/>
                <a:cs typeface="Times New Roman" pitchFamily="18" charset="0"/>
              </a:rPr>
              <a:t>Нытвенского муниципального района, млн. рублей</a:t>
            </a:r>
          </a:p>
          <a:p>
            <a:pPr>
              <a:lnSpc>
                <a:spcPts val="1800"/>
              </a:lnSpc>
            </a:pPr>
            <a:endParaRPr lang="ru-RU" sz="2000" b="1" dirty="0">
              <a:solidFill>
                <a:srgbClr val="C00000"/>
              </a:solidFill>
              <a:latin typeface="PT Serif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994711312"/>
              </p:ext>
            </p:extLst>
          </p:nvPr>
        </p:nvGraphicFramePr>
        <p:xfrm>
          <a:off x="2748136" y="6347018"/>
          <a:ext cx="527720" cy="30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50" name="AutoShape 6" descr="https://tire1.ru/wp-content/uploads/2017/07/nal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3" name="Picture 65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6480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3528" y="1124744"/>
            <a:ext cx="266429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НДФЛ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27% + 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22%</a:t>
            </a:r>
            <a:endParaRPr lang="ru-RU" sz="20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179512" y="1844824"/>
            <a:ext cx="2880320" cy="1008112"/>
          </a:xfrm>
          <a:prstGeom prst="wedgeRoundRectCallout">
            <a:avLst>
              <a:gd name="adj1" fmla="val 24870"/>
              <a:gd name="adj2" fmla="val -59740"/>
              <a:gd name="adj3" fmla="val 16667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Дополнительный норматив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отчислений от  НДФЛ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2019 году увеличен 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12,58% до 22%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1920" y="6309320"/>
            <a:ext cx="1728192" cy="400110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 АКЦИЗЫ</a:t>
            </a:r>
            <a:endParaRPr lang="ru-RU" sz="20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203848" y="836712"/>
            <a:ext cx="72008" cy="6021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75856" y="3429000"/>
            <a:ext cx="554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32240" y="6309320"/>
            <a:ext cx="1728192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ЕНВД</a:t>
            </a:r>
            <a:endParaRPr lang="ru-RU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9872" y="1844824"/>
            <a:ext cx="2016224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Транспортный налог 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12160" y="3717032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07704" y="4797152"/>
            <a:ext cx="360040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63688" y="5229200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95,3%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 rot="20950056">
            <a:off x="256170" y="3155349"/>
            <a:ext cx="2478918" cy="28452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↑ 22,8 %   +42,2 млн. рублей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ая со стрелкой 26"/>
          <p:cNvSpPr/>
          <p:nvPr/>
        </p:nvSpPr>
        <p:spPr>
          <a:xfrm flipV="1">
            <a:off x="251520" y="3212976"/>
            <a:ext cx="2664296" cy="52876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1"/>
          <p:cNvSpPr txBox="1"/>
          <p:nvPr/>
        </p:nvSpPr>
        <p:spPr>
          <a:xfrm>
            <a:off x="2267744" y="3573016"/>
            <a:ext cx="628971" cy="328219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12BC0E"/>
                </a:solidFill>
                <a:latin typeface="Times New Roman" pitchFamily="18" charset="0"/>
                <a:cs typeface="Times New Roman" pitchFamily="18" charset="0"/>
              </a:rPr>
              <a:t>227,5</a:t>
            </a:r>
            <a:endParaRPr lang="ru-RU" sz="1600" b="1" dirty="0">
              <a:solidFill>
                <a:srgbClr val="12BC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1259632" y="3645024"/>
            <a:ext cx="628972" cy="300386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12BC0E"/>
                </a:solidFill>
                <a:latin typeface="Times New Roman" pitchFamily="18" charset="0"/>
                <a:cs typeface="Times New Roman" pitchFamily="18" charset="0"/>
              </a:rPr>
              <a:t>238,6</a:t>
            </a:r>
            <a:endParaRPr lang="ru-RU" sz="1600" b="1" dirty="0">
              <a:solidFill>
                <a:srgbClr val="12BC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395536" y="3717032"/>
            <a:ext cx="607058" cy="30847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12BC0E"/>
                </a:solidFill>
                <a:latin typeface="Times New Roman" pitchFamily="18" charset="0"/>
                <a:cs typeface="Times New Roman" pitchFamily="18" charset="0"/>
              </a:rPr>
              <a:t>185,3</a:t>
            </a:r>
            <a:endParaRPr lang="ru-RU" sz="1600" b="1" i="1" dirty="0">
              <a:solidFill>
                <a:srgbClr val="12BC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Диаграмма 34"/>
          <p:cNvGraphicFramePr/>
          <p:nvPr/>
        </p:nvGraphicFramePr>
        <p:xfrm>
          <a:off x="0" y="3861048"/>
          <a:ext cx="3167336" cy="28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8" name="Диаграмма 37"/>
          <p:cNvGraphicFramePr/>
          <p:nvPr/>
        </p:nvGraphicFramePr>
        <p:xfrm>
          <a:off x="5652120" y="836712"/>
          <a:ext cx="3150096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9" name="TextBox 1"/>
          <p:cNvSpPr txBox="1"/>
          <p:nvPr/>
        </p:nvSpPr>
        <p:spPr>
          <a:xfrm>
            <a:off x="5868144" y="1988840"/>
            <a:ext cx="760583" cy="3276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18,2</a:t>
            </a:r>
            <a:endParaRPr lang="ru-RU" sz="16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7812360" y="836712"/>
            <a:ext cx="690046" cy="30243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19,0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6876256" y="1556792"/>
            <a:ext cx="690045" cy="3276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18,5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1"/>
          <p:cNvSpPr txBox="1"/>
          <p:nvPr/>
        </p:nvSpPr>
        <p:spPr>
          <a:xfrm rot="20708697">
            <a:off x="5075815" y="857673"/>
            <a:ext cx="2451913" cy="31776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↑ 4,4 %  +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0,8 млн. рублей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ая со стрелкой 42"/>
          <p:cNvSpPr/>
          <p:nvPr/>
        </p:nvSpPr>
        <p:spPr>
          <a:xfrm flipV="1">
            <a:off x="5436096" y="980728"/>
            <a:ext cx="2088239" cy="57604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44" name="Диаграмма 43"/>
          <p:cNvGraphicFramePr/>
          <p:nvPr/>
        </p:nvGraphicFramePr>
        <p:xfrm>
          <a:off x="3347864" y="4149080"/>
          <a:ext cx="2736304" cy="223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5" name="TextBox 1"/>
          <p:cNvSpPr txBox="1"/>
          <p:nvPr/>
        </p:nvSpPr>
        <p:spPr>
          <a:xfrm>
            <a:off x="4427984" y="4077072"/>
            <a:ext cx="598521" cy="288032"/>
          </a:xfrm>
          <a:prstGeom prst="rect">
            <a:avLst/>
          </a:prstGeom>
          <a:ln>
            <a:solidFill>
              <a:srgbClr val="66CCFF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7,2</a:t>
            </a:r>
            <a:endParaRPr lang="ru-RU" sz="1600" b="1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5220072" y="4077072"/>
            <a:ext cx="598521" cy="288032"/>
          </a:xfrm>
          <a:prstGeom prst="rect">
            <a:avLst/>
          </a:prstGeom>
          <a:ln>
            <a:solidFill>
              <a:srgbClr val="66CCFF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7,2</a:t>
            </a:r>
            <a:endParaRPr lang="ru-RU" sz="1600" b="1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1"/>
          <p:cNvSpPr txBox="1"/>
          <p:nvPr/>
        </p:nvSpPr>
        <p:spPr>
          <a:xfrm rot="20840825">
            <a:off x="3287780" y="3657736"/>
            <a:ext cx="2126703" cy="3446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↑ 14,3%   + 0,9 млн. рублей</a:t>
            </a:r>
            <a:endParaRPr lang="ru-RU" sz="1400" b="1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ая со стрелкой 47"/>
          <p:cNvSpPr/>
          <p:nvPr/>
        </p:nvSpPr>
        <p:spPr>
          <a:xfrm flipV="1">
            <a:off x="3635896" y="3789040"/>
            <a:ext cx="1914047" cy="43204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49" name="Диаграмма 48"/>
          <p:cNvGraphicFramePr/>
          <p:nvPr/>
        </p:nvGraphicFramePr>
        <p:xfrm>
          <a:off x="6084168" y="4221088"/>
          <a:ext cx="2771800" cy="2140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0" name="TextBox 1"/>
          <p:cNvSpPr txBox="1"/>
          <p:nvPr/>
        </p:nvSpPr>
        <p:spPr>
          <a:xfrm>
            <a:off x="6300192" y="4797152"/>
            <a:ext cx="612486" cy="32762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11,1</a:t>
            </a:r>
            <a:endParaRPr lang="ru-RU" sz="1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7164288" y="4005064"/>
            <a:ext cx="555683" cy="302433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12,1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8028384" y="4149080"/>
            <a:ext cx="555684" cy="32762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11,9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ая со стрелкой 52"/>
          <p:cNvSpPr/>
          <p:nvPr/>
        </p:nvSpPr>
        <p:spPr>
          <a:xfrm flipV="1">
            <a:off x="6228184" y="3717032"/>
            <a:ext cx="1872208" cy="50405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1"/>
          <p:cNvSpPr txBox="1"/>
          <p:nvPr/>
        </p:nvSpPr>
        <p:spPr>
          <a:xfrm rot="20675726">
            <a:off x="6018896" y="3685536"/>
            <a:ext cx="1974489" cy="31776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C477F3"/>
                </a:solidFill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7,2%  + 0,8 млн. рублей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2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9900"/>
                </a:solidFill>
                <a:latin typeface="+mn-lt"/>
                <a:cs typeface="Times New Roman" pitchFamily="18" charset="0"/>
              </a:rPr>
              <a:t>Неналоговые доходы</a:t>
            </a:r>
            <a:r>
              <a:rPr lang="ru-RU" sz="20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 в бюджет </a:t>
            </a:r>
            <a:br>
              <a:rPr lang="ru-RU" sz="20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328E48"/>
                </a:solidFill>
                <a:latin typeface="+mn-lt"/>
                <a:cs typeface="Times New Roman" pitchFamily="18" charset="0"/>
              </a:rPr>
              <a:t>Нытвенского муниципального района</a:t>
            </a:r>
            <a:r>
              <a:rPr lang="ru-RU" sz="2000" b="1" dirty="0" smtClean="0">
                <a:solidFill>
                  <a:srgbClr val="009900"/>
                </a:solidFill>
                <a:latin typeface="+mn-lt"/>
                <a:cs typeface="Times New Roman" pitchFamily="18" charset="0"/>
              </a:rPr>
              <a:t>, млн.рублей</a:t>
            </a:r>
            <a:endParaRPr lang="ru-RU" sz="2000" dirty="0" smtClean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C8DC8-5941-4EF5-9860-54E56416FC0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1" name="Picture 12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68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/>
        </p:nvGraphicFramePr>
        <p:xfrm>
          <a:off x="755576" y="1844824"/>
          <a:ext cx="77768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9612560" y="4437112"/>
            <a:ext cx="1625607" cy="39857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100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5004048" y="980728"/>
          <a:ext cx="3923928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100392" y="9807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4,9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1547664" y="1772816"/>
            <a:ext cx="736238" cy="38866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16,7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4355976" y="1628800"/>
            <a:ext cx="736238" cy="38866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16,7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2987824" y="2060848"/>
            <a:ext cx="736238" cy="38866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14,5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3635896" y="4221088"/>
            <a:ext cx="720080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115,2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3779912" y="3717032"/>
            <a:ext cx="576064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Безвозмездные поступления в бюджет </a:t>
            </a:r>
          </a:p>
          <a:p>
            <a:pPr algn="ctr"/>
            <a:r>
              <a:rPr lang="ru-RU" sz="2000" b="1" dirty="0" smtClean="0">
                <a:solidFill>
                  <a:srgbClr val="328E48"/>
                </a:solidFill>
                <a:cs typeface="Times New Roman" pitchFamily="18" charset="0"/>
              </a:rPr>
              <a:t>Нытвенского муниципального района, млн. рублей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1412776"/>
            <a:ext cx="47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Исполнено 2019 году 870,5 млн. рублей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052736"/>
            <a:ext cx="598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 2019 года 890,3 млн. 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084168" y="1916832"/>
            <a:ext cx="2843808" cy="10081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99,6 %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-4 млн. 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5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6480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/>
        </p:nvGraphicFramePr>
        <p:xfrm>
          <a:off x="395536" y="1700808"/>
          <a:ext cx="90364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Овал 9"/>
          <p:cNvSpPr/>
          <p:nvPr/>
        </p:nvSpPr>
        <p:spPr>
          <a:xfrm>
            <a:off x="6084168" y="1916832"/>
            <a:ext cx="2843808" cy="10081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97,8 %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-20 млн. 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85720" y="142852"/>
            <a:ext cx="8543956" cy="5853113"/>
          </a:xfrm>
        </p:spPr>
        <p:txBody>
          <a:bodyPr/>
          <a:lstStyle/>
          <a:p>
            <a:pPr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ru-RU" dirty="0" smtClean="0"/>
              <a:t>      </a:t>
            </a:r>
            <a:r>
              <a:rPr lang="ru-RU" sz="2000" b="1" dirty="0" smtClean="0">
                <a:solidFill>
                  <a:srgbClr val="00B050"/>
                </a:solidFill>
              </a:rPr>
              <a:t>Исполнение расходов районного бюджета по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          муниципальным программам 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438D2-C511-405A-BA18-1E08E732053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412776"/>
            <a:ext cx="64807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12</a:t>
            </a:r>
            <a:endParaRPr lang="ru-RU" sz="3000" b="1" dirty="0">
              <a:solidFill>
                <a:schemeClr val="tx1"/>
              </a:solidFill>
            </a:endParaRPr>
          </a:p>
        </p:txBody>
      </p:sp>
      <p:pic>
        <p:nvPicPr>
          <p:cNvPr id="9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верх 9"/>
          <p:cNvSpPr/>
          <p:nvPr/>
        </p:nvSpPr>
        <p:spPr>
          <a:xfrm rot="10800000">
            <a:off x="1475656" y="1916832"/>
            <a:ext cx="1688139" cy="13529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6516216" y="3068960"/>
            <a:ext cx="1714512" cy="1460542"/>
          </a:xfrm>
          <a:prstGeom prst="upArrow">
            <a:avLst>
              <a:gd name="adj1" fmla="val 50000"/>
              <a:gd name="adj2" fmla="val 50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21208916">
            <a:off x="232517" y="3062123"/>
            <a:ext cx="8772391" cy="212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 rot="21290402">
            <a:off x="1070052" y="3763200"/>
            <a:ext cx="2659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94,8 % общей суммы расходов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1200155">
            <a:off x="5900975" y="1912006"/>
            <a:ext cx="2440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5,2 % общей суммы расходов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592" y="15567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Муниципальных программ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652120" y="45811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Непрограммные</a:t>
            </a:r>
            <a:r>
              <a:rPr lang="ru-RU" b="1" dirty="0" smtClean="0"/>
              <a:t> мероприятия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32240" y="335699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66,7 млн. руб.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227687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1141,6 млн. руб.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5157192"/>
            <a:ext cx="568863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- Исполнение расходов всего  91,6%</a:t>
            </a:r>
          </a:p>
          <a:p>
            <a:r>
              <a:rPr lang="ru-RU" b="1" dirty="0" smtClean="0"/>
              <a:t>- Исполнение по муниципальным программам  91,3%</a:t>
            </a:r>
          </a:p>
          <a:p>
            <a:r>
              <a:rPr lang="ru-RU" b="1" dirty="0" smtClean="0"/>
              <a:t>- Исполнение непрограммных мероприятий  97,2%</a:t>
            </a:r>
            <a:endParaRPr lang="ru-RU" b="1" dirty="0"/>
          </a:p>
        </p:txBody>
      </p:sp>
      <p:pic>
        <p:nvPicPr>
          <p:cNvPr id="18" name="Рисунок 17" descr="img_IF6pi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564" y="4869160"/>
            <a:ext cx="2064475" cy="1669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050"/>
            <a:ext cx="8304719" cy="89638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B050"/>
                </a:solidFill>
              </a:rPr>
              <a:t>Исполнение расходов в разрезе муниципальных программ</a:t>
            </a:r>
            <a:endParaRPr lang="ru-RU" sz="2400" b="1" dirty="0">
              <a:solidFill>
                <a:srgbClr val="DB25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9F46-E50F-8441-B540-38CA5E5D3E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" name="Овал 17"/>
          <p:cNvSpPr/>
          <p:nvPr/>
        </p:nvSpPr>
        <p:spPr>
          <a:xfrm>
            <a:off x="23210" y="3074177"/>
            <a:ext cx="1293849" cy="759550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</a:ln>
          <a:effectLst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Программные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расходы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94,8%</a:t>
            </a:r>
          </a:p>
        </p:txBody>
      </p:sp>
      <p:sp>
        <p:nvSpPr>
          <p:cNvPr id="19" name="Нашивка 18"/>
          <p:cNvSpPr/>
          <p:nvPr/>
        </p:nvSpPr>
        <p:spPr>
          <a:xfrm rot="5400000">
            <a:off x="378077" y="2477662"/>
            <a:ext cx="524987" cy="518043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5877272"/>
            <a:ext cx="173075" cy="18978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5"/>
          <p:cNvGrpSpPr/>
          <p:nvPr/>
        </p:nvGrpSpPr>
        <p:grpSpPr>
          <a:xfrm>
            <a:off x="-180528" y="5160674"/>
            <a:ext cx="1691680" cy="1292662"/>
            <a:chOff x="-240705" y="5549847"/>
            <a:chExt cx="2255573" cy="129266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39349" y="5906406"/>
              <a:ext cx="216032" cy="189781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39350" y="6626584"/>
              <a:ext cx="216032" cy="1897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240705" y="5549847"/>
              <a:ext cx="2255573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 algn="ctr">
                <a:spcAft>
                  <a:spcPts val="600"/>
                </a:spcAft>
              </a:pPr>
              <a:r>
                <a:rPr lang="ru-RU" sz="1200" dirty="0" smtClean="0">
                  <a:latin typeface="Arial Narrow" panose="020B0606020202030204" pitchFamily="34" charset="0"/>
                </a:rPr>
                <a:t>% исполнения:</a:t>
              </a:r>
            </a:p>
            <a:p>
              <a:pPr lvl="1">
                <a:spcBef>
                  <a:spcPts val="600"/>
                </a:spcBef>
                <a:spcAft>
                  <a:spcPts val="600"/>
                </a:spcAft>
              </a:pPr>
              <a:r>
                <a:rPr lang="ru-RU" sz="1200" dirty="0" smtClean="0">
                  <a:latin typeface="Arial Narrow" panose="020B0606020202030204" pitchFamily="34" charset="0"/>
                </a:rPr>
                <a:t> более 95</a:t>
              </a:r>
            </a:p>
            <a:p>
              <a:pPr lvl="1">
                <a:spcBef>
                  <a:spcPts val="600"/>
                </a:spcBef>
                <a:spcAft>
                  <a:spcPts val="600"/>
                </a:spcAft>
              </a:pPr>
              <a:r>
                <a:rPr lang="ru-RU" sz="1200" dirty="0">
                  <a:latin typeface="Arial Narrow" panose="020B0606020202030204" pitchFamily="34" charset="0"/>
                </a:rPr>
                <a:t> </a:t>
              </a:r>
              <a:r>
                <a:rPr lang="ru-RU" sz="1200" dirty="0" smtClean="0">
                  <a:latin typeface="Arial Narrow" panose="020B0606020202030204" pitchFamily="34" charset="0"/>
                </a:rPr>
                <a:t>от 90 до 95</a:t>
              </a:r>
            </a:p>
            <a:p>
              <a:pPr lvl="1">
                <a:spcBef>
                  <a:spcPts val="600"/>
                </a:spcBef>
                <a:spcAft>
                  <a:spcPts val="600"/>
                </a:spcAft>
              </a:pPr>
              <a:r>
                <a:rPr lang="ru-RU" sz="1200" dirty="0">
                  <a:latin typeface="Arial Narrow" panose="020B0606020202030204" pitchFamily="34" charset="0"/>
                </a:rPr>
                <a:t> </a:t>
              </a:r>
              <a:r>
                <a:rPr lang="ru-RU" sz="1200" dirty="0" smtClean="0">
                  <a:latin typeface="Arial Narrow" panose="020B0606020202030204" pitchFamily="34" charset="0"/>
                </a:rPr>
                <a:t>менее 90</a:t>
              </a:r>
              <a:endParaRPr lang="ru-RU" sz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7" name="Овал 16"/>
          <p:cNvSpPr/>
          <p:nvPr/>
        </p:nvSpPr>
        <p:spPr>
          <a:xfrm>
            <a:off x="13564" y="1695164"/>
            <a:ext cx="1303495" cy="779026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</a:ln>
          <a:effectLst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Расходы </a:t>
            </a:r>
            <a:r>
              <a:rPr kumimoji="0" lang="ru-RU" sz="1200" i="0" u="none" strike="noStrike" kern="0" cap="none" spc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всего</a:t>
            </a:r>
          </a:p>
          <a:p>
            <a:pPr lvl="0" algn="ctr">
              <a:lnSpc>
                <a:spcPct val="90000"/>
              </a:lnSpc>
              <a:defRPr/>
            </a:pPr>
            <a:r>
              <a:rPr lang="ru-RU" sz="1400" b="1" kern="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1319,4</a:t>
            </a:r>
            <a:endParaRPr lang="ru-RU" sz="1400" b="1" kern="0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4539144"/>
              </p:ext>
            </p:extLst>
          </p:nvPr>
        </p:nvGraphicFramePr>
        <p:xfrm>
          <a:off x="1691680" y="836713"/>
          <a:ext cx="7167615" cy="5737866"/>
        </p:xfrm>
        <a:graphic>
          <a:graphicData uri="http://schemas.openxmlformats.org/drawingml/2006/table">
            <a:tbl>
              <a:tblPr/>
              <a:tblGrid>
                <a:gridCol w="832004"/>
                <a:gridCol w="752172"/>
                <a:gridCol w="5583439"/>
              </a:tblGrid>
              <a:tr h="359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% от плана </a:t>
                      </a:r>
                      <a:endParaRPr lang="ru-RU" sz="1300" b="1" i="0" u="none" strike="noStrike" dirty="0" smtClean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Факт </a:t>
                      </a:r>
                      <a:endParaRPr lang="ru-RU" sz="1300" b="1" i="0" u="none" strike="noStrike" dirty="0" smtClean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/>
                        </a:rPr>
                        <a:t>2019</a:t>
                      </a:r>
                      <a:endParaRPr lang="ru-RU" sz="1300" b="1" i="0" u="none" strike="noStrike" dirty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муниципальных, ведомственных целевых программ Нытвенского муниципального района</a:t>
                      </a:r>
                    </a:p>
                    <a:p>
                      <a:pPr algn="l" fontAlgn="ctr"/>
                      <a:endParaRPr lang="ru-RU" sz="1400" b="1" i="0" u="none" strike="noStrike" dirty="0">
                        <a:solidFill>
                          <a:srgbClr val="1F497D"/>
                        </a:solidFill>
                        <a:effectLst/>
                        <a:latin typeface="Arial Narrow"/>
                      </a:endParaRP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9615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27" marR="72000" marT="64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CE6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1141,6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CE6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6427" marR="6427" marT="64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CE6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57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ru-RU" sz="1400" b="0" i="0" u="none" strike="noStrike" kern="1200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E6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E6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окружающей среды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CE6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ru-RU" sz="1400" b="0" i="0" u="none" strike="noStrike" kern="1200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муниципального управления в сфере дополнительного профессионального образования муниципальных служащих и выборных должностных лиц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ru-RU" sz="1400" b="0" i="0" u="none" strike="noStrike" kern="1200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малого и среднего предпринимательства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99,4</a:t>
                      </a:r>
                      <a:endParaRPr lang="ru-RU" sz="1400" b="0" i="0" u="none" strike="noStrike" kern="1200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93,4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муниципальными финансами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99,3</a:t>
                      </a:r>
                      <a:endParaRPr lang="ru-RU" sz="1400" b="0" i="0" u="none" strike="noStrike" kern="1200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32,5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физической культуры, спорта и формирование здорового образа жизни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97,6</a:t>
                      </a:r>
                      <a:endParaRPr lang="ru-RU" sz="1400" b="0" i="0" u="none" strike="noStrike" kern="1200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сельского хозяйства и устойчивое развитие сельских территорий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96,5</a:t>
                      </a:r>
                      <a:endParaRPr lang="ru-RU" sz="1400" b="0" i="0" u="none" strike="noStrike" kern="1200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64,6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культуры, искусства и молодежной политики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94,1</a:t>
                      </a:r>
                      <a:endParaRPr lang="ru-RU" sz="1400" b="0" i="0" u="none" strike="noStrike" kern="1200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699,3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системы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90,4</a:t>
                      </a:r>
                      <a:endParaRPr lang="ru-RU" sz="1400" b="0" i="0" u="none" strike="noStrike" kern="1200" dirty="0">
                        <a:solidFill>
                          <a:srgbClr val="FFC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28,8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жизнедеятельности населения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87,2</a:t>
                      </a:r>
                      <a:endParaRPr lang="ru-RU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167,1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Строительство, реконструкция и приведение в нормативное состояние объектов общественной инфраструктуры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57,3</a:t>
                      </a:r>
                      <a:endParaRPr lang="ru-RU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44,3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земельными ресурсами и муниципальным имуществом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52,4</a:t>
                      </a:r>
                      <a:endParaRPr lang="ru-RU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оказания медицинской помощи населению и профилактика социально-значимых заболеваний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 descr="C:\Users\GYK\Desktop\Рисунок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54639" y="1460698"/>
            <a:ext cx="498747" cy="5136654"/>
          </a:xfrm>
          <a:prstGeom prst="snip2DiagRect">
            <a:avLst/>
          </a:prstGeom>
          <a:solidFill>
            <a:sysClr val="window" lastClr="FFFFFF"/>
          </a:solidFill>
          <a:ln w="38100" cap="flat" cmpd="sng" algn="ctr">
            <a:noFill/>
            <a:prstDash val="solid"/>
          </a:ln>
          <a:effectLst/>
        </p:spPr>
      </p:pic>
      <p:pic>
        <p:nvPicPr>
          <p:cNvPr id="23" name="Picture 65" descr="nytvenskii_rayon_co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68356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135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32656"/>
            <a:ext cx="7158059" cy="864096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Исполнение межбюджетных трансфертов, </a:t>
            </a:r>
            <a:b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переданных бюджетам поселений, млн.рублей</a:t>
            </a:r>
            <a:endParaRPr lang="ru-RU" sz="2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694F-B16B-4CA6-A708-95B3702DE0D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27049" name="Picture 65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1340768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Дотации из районного фонда </a:t>
            </a:r>
          </a:p>
          <a:p>
            <a:r>
              <a:rPr lang="ru-RU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поселений</a:t>
            </a:r>
            <a:endParaRPr lang="ru-RU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275856" y="177281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59832" y="170080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79512" y="2204864"/>
            <a:ext cx="223224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План 67,1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Факт 66,5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 перечислено 0,6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789040"/>
            <a:ext cx="3042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200" dirty="0" smtClean="0"/>
              <a:t>0,05 Новоильинское городское поселение </a:t>
            </a:r>
          </a:p>
          <a:p>
            <a:pPr>
              <a:buFontTx/>
              <a:buChar char="-"/>
            </a:pPr>
            <a:r>
              <a:rPr lang="ru-RU" sz="1200" dirty="0" smtClean="0"/>
              <a:t>0,07 Григорьевское сельское поселение</a:t>
            </a:r>
          </a:p>
          <a:p>
            <a:pPr>
              <a:buFontTx/>
              <a:buChar char="-"/>
            </a:pPr>
            <a:r>
              <a:rPr lang="ru-RU" sz="1200" dirty="0" smtClean="0"/>
              <a:t>0,4 Чекменевское сельское поселение</a:t>
            </a:r>
          </a:p>
          <a:p>
            <a:pPr>
              <a:buFontTx/>
              <a:buChar char="-"/>
            </a:pPr>
            <a:r>
              <a:rPr lang="ru-RU" sz="1200" dirty="0" smtClean="0"/>
              <a:t>0,06 Шерьинское сельское поселение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987824" y="1268760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Межбюджетных трансфертов  на</a:t>
            </a:r>
          </a:p>
          <a:p>
            <a:r>
              <a:rPr lang="ru-RU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выравнивание финансового  экономического положения поселений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3140968"/>
            <a:ext cx="302433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212976"/>
            <a:ext cx="3240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Новоильинское городское поселение</a:t>
            </a:r>
          </a:p>
          <a:p>
            <a:r>
              <a:rPr lang="ru-RU" sz="1400" dirty="0" smtClean="0"/>
              <a:t>План 1,9</a:t>
            </a:r>
          </a:p>
          <a:p>
            <a:r>
              <a:rPr lang="ru-RU" sz="1400" dirty="0" smtClean="0"/>
              <a:t>Исполнено 100 %</a:t>
            </a:r>
          </a:p>
          <a:p>
            <a:endParaRPr lang="ru-RU" dirty="0" smtClean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228184" y="177281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300192" y="2852936"/>
            <a:ext cx="269979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28184" y="2996952"/>
            <a:ext cx="2699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Чайковское</a:t>
            </a:r>
            <a:r>
              <a:rPr lang="ru-RU" sz="1400" dirty="0" smtClean="0"/>
              <a:t> </a:t>
            </a:r>
            <a:r>
              <a:rPr lang="ru-RU" sz="1400" b="1" dirty="0" smtClean="0"/>
              <a:t>сельское</a:t>
            </a:r>
            <a:r>
              <a:rPr lang="ru-RU" sz="1400" dirty="0" smtClean="0"/>
              <a:t> </a:t>
            </a:r>
            <a:r>
              <a:rPr lang="ru-RU" sz="1400" b="1" dirty="0" smtClean="0"/>
              <a:t>поселение</a:t>
            </a:r>
            <a:endParaRPr lang="ru-RU" sz="1400" dirty="0" smtClean="0"/>
          </a:p>
          <a:p>
            <a:r>
              <a:rPr lang="ru-RU" sz="1400" dirty="0" smtClean="0"/>
              <a:t>План 5,3</a:t>
            </a:r>
          </a:p>
          <a:p>
            <a:r>
              <a:rPr lang="ru-RU" sz="1400" dirty="0" smtClean="0"/>
              <a:t>Исполнено 0 %</a:t>
            </a:r>
          </a:p>
          <a:p>
            <a:endParaRPr lang="ru-RU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516216" y="134076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Субсидий из бюджета Пермского края</a:t>
            </a:r>
            <a:endParaRPr lang="ru-RU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8018</TotalTime>
  <Words>797</Words>
  <Application>Microsoft Office PowerPoint</Application>
  <PresentationFormat>Экран (4:3)</PresentationFormat>
  <Paragraphs>247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 Неналоговые доходы в бюджет  Нытвенского муниципального района, млн.рублей</vt:lpstr>
      <vt:lpstr>Слайд 6</vt:lpstr>
      <vt:lpstr>Слайд 7</vt:lpstr>
      <vt:lpstr>Исполнение расходов в разрезе муниципальных программ</vt:lpstr>
      <vt:lpstr>Исполнение межбюджетных трансфертов,  переданных бюджетам поселений, млн.рублей</vt:lpstr>
      <vt:lpstr>РАСХОДЫ НА РЕАЛИЗАЦИЮ МУНИЦИПАЛЬНЫХ ПРОГРАММ, ПРИОРИТЕТНЫХ МУНИЦИПАЛЬНЫХ ПРОЕКТОВ, ИНВЕСТИЦИОННЫХ ПРОЕКТОВ НЫТВЕНСКОГО МУНИЦИПАЛЬНОГО РАЙОНА И ОБЪЕКТЫ РАЗВИТИЯ</vt:lpstr>
      <vt:lpstr>Исполнение резервного фонда</vt:lpstr>
      <vt:lpstr>Слайд 12</vt:lpstr>
      <vt:lpstr>Остатки денежных средств  на счете районного бюджета на 01.01.2020 года, млн.рублей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Екатерина</cp:lastModifiedBy>
  <cp:revision>1314</cp:revision>
  <cp:lastPrinted>2018-02-26T18:54:27Z</cp:lastPrinted>
  <dcterms:created xsi:type="dcterms:W3CDTF">2018-01-23T04:10:45Z</dcterms:created>
  <dcterms:modified xsi:type="dcterms:W3CDTF">2020-12-14T07:43:04Z</dcterms:modified>
</cp:coreProperties>
</file>